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87" r:id="rId2"/>
    <p:sldId id="289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21" r:id="rId13"/>
    <p:sldId id="322" r:id="rId14"/>
    <p:sldId id="323" r:id="rId15"/>
    <p:sldId id="351" r:id="rId16"/>
    <p:sldId id="324" r:id="rId17"/>
    <p:sldId id="325" r:id="rId18"/>
    <p:sldId id="336" r:id="rId19"/>
    <p:sldId id="326" r:id="rId20"/>
    <p:sldId id="352" r:id="rId21"/>
    <p:sldId id="353" r:id="rId22"/>
    <p:sldId id="332" r:id="rId23"/>
    <p:sldId id="354" r:id="rId24"/>
    <p:sldId id="294" r:id="rId25"/>
    <p:sldId id="270" r:id="rId26"/>
    <p:sldId id="337" r:id="rId27"/>
    <p:sldId id="338" r:id="rId28"/>
    <p:sldId id="339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5" r:id="rId39"/>
    <p:sldId id="364" r:id="rId40"/>
    <p:sldId id="366" r:id="rId41"/>
    <p:sldId id="367" r:id="rId42"/>
    <p:sldId id="368" r:id="rId43"/>
    <p:sldId id="369" r:id="rId44"/>
  </p:sldIdLst>
  <p:sldSz cx="9144000" cy="5143500" type="screen16x9"/>
  <p:notesSz cx="6858000" cy="9144000"/>
  <p:custDataLst>
    <p:tags r:id="rId4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77C569-6EF4-6040-981A-F86F85346705}">
          <p14:sldIdLst>
            <p14:sldId id="287"/>
            <p14:sldId id="289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21"/>
            <p14:sldId id="322"/>
            <p14:sldId id="323"/>
            <p14:sldId id="351"/>
            <p14:sldId id="324"/>
            <p14:sldId id="325"/>
            <p14:sldId id="336"/>
            <p14:sldId id="326"/>
            <p14:sldId id="352"/>
            <p14:sldId id="353"/>
            <p14:sldId id="332"/>
            <p14:sldId id="354"/>
            <p14:sldId id="294"/>
            <p14:sldId id="270"/>
            <p14:sldId id="337"/>
            <p14:sldId id="338"/>
            <p14:sldId id="339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5"/>
            <p14:sldId id="364"/>
            <p14:sldId id="366"/>
            <p14:sldId id="367"/>
            <p14:sldId id="368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Söderkvist" initials="MS" lastIdx="9" clrIdx="0">
    <p:extLst>
      <p:ext uri="{19B8F6BF-5375-455C-9EA6-DF929625EA0E}">
        <p15:presenceInfo xmlns:p15="http://schemas.microsoft.com/office/powerpoint/2012/main" userId="S-1-5-21-1948194976-2510558922-1916008050-1077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848489"/>
    <a:srgbClr val="65656C"/>
    <a:srgbClr val="D02F80"/>
    <a:srgbClr val="1954A6"/>
    <a:srgbClr val="5E87C0"/>
    <a:srgbClr val="2191C4"/>
    <a:srgbClr val="D95999"/>
    <a:srgbClr val="62922E"/>
    <a:srgbClr val="AFC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90" autoAdjust="0"/>
    <p:restoredTop sz="97059" autoAdjust="0"/>
  </p:normalViewPr>
  <p:slideViewPr>
    <p:cSldViewPr snapToGrid="0">
      <p:cViewPr varScale="1">
        <p:scale>
          <a:sx n="214" d="100"/>
          <a:sy n="214" d="100"/>
        </p:scale>
        <p:origin x="115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960A68EE-FC1D-154D-B0B2-8F10538CA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D638D7-DEA4-1247-A9EB-8982C7537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82C1D7-B25D-44E6-A2D0-D10D1D9E6077}" type="datetimeFigureOut">
              <a:rPr lang="en-GB"/>
              <a:pPr>
                <a:defRPr/>
              </a:pPr>
              <a:t>09/05/2021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4AEC7E-9E0A-F348-8BEB-360ABEA85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6838CD8-B67A-DE4B-9D64-CF9FD9C9A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538062-B7CA-4502-88E7-928089303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253AAA87-6F70-2F43-9A3C-FA3D36237E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5F49FED-13B4-B74A-AF1E-0B5D3706DE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D4C97F-02FF-434B-8EAA-0F723077CD05}" type="datetimeFigureOut">
              <a:rPr lang="sv-SE"/>
              <a:pPr>
                <a:defRPr/>
              </a:pPr>
              <a:t>2021-05-09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4730BF3B-6153-7140-AD57-ECE26CA8A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5D978D40-EB87-4440-802D-12F96A066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A429AAB-B1EE-6F47-B4D7-E30F7E497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43AB95-16A5-8F4F-9927-6A8C0839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811775-299A-4959-BF5A-5DFB3E75F6A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of flow based on the epoch(time) in 9 days range: 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The accuracy of flow prediction over a month is very low (R2: 0.25, RMSE: 450) when using polynomial regression with time Epoch (x, x^2, x^3, ...) as features.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It is difficult to use linear regression to capture the behavior of flow over a wide range of time as it is not a linear function of time.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What if we use polynomial regression to fit/predict the flow in one day range and use the same model to predict the flow on other days based on its periodic characteristic? We might be able to obtain a higher accuracy by doing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601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8518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2E0D84A-3EC1-DD40-8DA6-147FB563C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D9708450-9178-2141-98CC-ED5077AF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E9331F4D-CFBF-B743-B11A-1C8047D3CFBE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58F791A-AC82-4241-9571-C01F81F86836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8947ABFC-334D-4740-BE63-0A994ACCB7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C1F2ABF-FD0A-7047-8941-99E4FF67871B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F776FDA-E8EC-9045-BD9F-45209E3A805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7024E031-C178-924F-A947-E6AB347889C7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C9F9DC5-A524-D145-9011-37CC11C6EC20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4829C5F-978F-D747-8E8C-862213367E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2B47CF5B-7594-274E-B9E9-81D1789F4950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D1A397B8-832C-BE46-B490-8871281D0DD6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DE1FD1AF-8E22-CE4C-B838-C310A32D367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DC6E4F4-0565-C244-8DCD-B715E7E69CD9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upp 14">
              <a:extLst>
                <a:ext uri="{FF2B5EF4-FFF2-40B4-BE49-F238E27FC236}">
                  <a16:creationId xmlns:a16="http://schemas.microsoft.com/office/drawing/2014/main" id="{40184570-8C9F-D547-BFCF-47EDE34BE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61EED33-3876-6C46-A702-773D24B265C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4D8A9A53-2174-6D4A-BBB7-03CDEA7B382A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3EF5D968-9105-C94D-BE78-C3D31395CC25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C212671-72CA-9245-919A-6FA7C159FA15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A60D9C3-D2EA-4D42-87B8-128A9096F2C9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E94F348-690F-E540-9093-1C49199F26C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0F47886B-9D67-8945-B978-E3C38999542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B6E087E5-ED56-1F44-AB4D-4E5DC58625B2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EAE9DDC-8E15-554D-A9F9-32C9FD82130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" name="Grupp 15">
              <a:extLst>
                <a:ext uri="{FF2B5EF4-FFF2-40B4-BE49-F238E27FC236}">
                  <a16:creationId xmlns:a16="http://schemas.microsoft.com/office/drawing/2014/main" id="{BBD191D5-8184-A045-B6FE-5411D0DCF5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8DFBCE1C-D3B2-5F49-A340-D59567749FA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1A697A31-3F22-3D42-AAC2-3D75D7AB397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1533B9DF-99E0-F148-98DF-1AE4E0DCB22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C0994CB-1562-C84A-BC07-C3E433681627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1C45B92F-660A-FE46-AB66-EC8D8127EEE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6BFB85B6-8991-7A40-9E36-70642CC3997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DA01DD59-2BF2-D44E-92BC-D4F5118FF53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044860E-CE54-C645-8C96-DCC0027B3850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040B73E1-2341-A342-9BFA-9F9DC4E47D90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C01C7D92-822D-F247-888A-51CDBE320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65FEDA4E-E961-0D49-94DF-571AD02244A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E90C081-1629-9147-9B51-6494A7B4DB18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EEB32951-A8BB-ED4E-BAAB-C0E1FE85F8EB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0A8A807A-65D9-C54E-98D6-5949FCEA8DFA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C94C2C1C-9987-A64A-A424-C3C8AAF83EAE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BA62EF01-C788-684D-AEAC-5899616A01B7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52962C9-79CF-D24A-AFEF-4F2634BF4BF0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CF48E26C-2B9A-4442-BC4B-E4588287A02E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0DCEE72-5D28-C148-828F-B74EE134472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23" name="Rak 122">
            <a:extLst>
              <a:ext uri="{FF2B5EF4-FFF2-40B4-BE49-F238E27FC236}">
                <a16:creationId xmlns:a16="http://schemas.microsoft.com/office/drawing/2014/main" id="{5097A8E5-A6B9-EE40-A302-C6CF112729E0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gray">
          <a:xfrm>
            <a:off x="-1376363" y="4197350"/>
            <a:ext cx="0" cy="0"/>
          </a:xfrm>
          <a:prstGeom prst="line">
            <a:avLst/>
          </a:prstGeom>
          <a:noFill/>
          <a:ln w="3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3" name="AutoShape 14"/>
          <p:cNvSpPr>
            <a:spLocks noChangeAspect="1" noChangeArrowheads="1" noTextEdit="1"/>
          </p:cNvSpPr>
          <p:nvPr/>
        </p:nvSpPr>
        <p:spPr bwMode="auto">
          <a:xfrm>
            <a:off x="-3582988" y="3049588"/>
            <a:ext cx="145081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  <p:pic>
        <p:nvPicPr>
          <p:cNvPr id="5" name="Bildobjekt 1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051" y="333780"/>
            <a:ext cx="13811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objekt 18">
            <a:extLst>
              <a:ext uri="{FF2B5EF4-FFF2-40B4-BE49-F238E27FC236}">
                <a16:creationId xmlns:a16="http://schemas.microsoft.com/office/drawing/2014/main" id="{9818D67E-72BB-EF4D-8650-DA1146FF8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0863DBC1-93FB-FC4F-8A6E-D08EB15A346A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016C568-ADC6-B448-9875-EC43010139E3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15EAD1A5-2C50-F14C-A922-42AECE9F7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25FD33E-FA80-8E47-89FC-DCCC2A3C2D1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8F10E0A5-B8EE-BE47-BC4E-24E1DDB174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28EFCF7D-6529-C142-93C9-90598C42E62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9AF22970-B936-314A-824B-D4DF2AC4B85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60A421F4-0D3B-8043-8234-162B9DF4AEA4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2DB35B1D-2369-204C-9135-78149F46965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F51D08D7-925E-C84D-8090-F610717A86D9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E8F003AD-FABE-EE4D-BA89-B2742335EC11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ABB6F5C6-C885-7942-A935-9C0B32B8A98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6" name="Grupp 25">
              <a:extLst>
                <a:ext uri="{FF2B5EF4-FFF2-40B4-BE49-F238E27FC236}">
                  <a16:creationId xmlns:a16="http://schemas.microsoft.com/office/drawing/2014/main" id="{E37A3EC7-B403-FB41-9F91-C41E66E1C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5D35AD7-6B39-F943-A943-C994051A3591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F607BB48-BBCD-3647-80C2-C6260F62508D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A00F74D-012D-744D-8CD4-86F3025176A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25EFBEB2-E669-4441-A2A7-8EA23B468366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478148B7-7D92-B443-9A7B-461278601A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33F102BC-AE06-C04F-ABBD-6954A9357DA6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F1168AA4-3F32-6345-AEAD-E2EF2358B8F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EF2E7D3E-0E67-9A48-85F5-C51E73D428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34ECFF50-188A-EF4D-ABC2-ECFAF9D440A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68676DE-7159-B449-A14D-06BBB64EC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A435E150-EB57-B44A-8293-2C19C271A95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53C0B4FF-3765-4840-8E0A-9AA936D37216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A60EFB5C-D38B-D849-AB68-371460E2B1D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71C6519-4CCC-D74C-A050-B08BE3BFE6AE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625C522-5195-CA45-9C5A-7279ED5AF4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B21F9AF9-65C3-BA4E-9064-122DC8A4A49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D8AAB2F-C807-4C4C-871F-F2E3846FF9FC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0CCC44B3-D0FF-D14E-A1C6-B6CFB2D233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3E7AF6E4-A19E-CB48-A8B3-F17A97DA27E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8" name="Grupp 27">
              <a:extLst>
                <a:ext uri="{FF2B5EF4-FFF2-40B4-BE49-F238E27FC236}">
                  <a16:creationId xmlns:a16="http://schemas.microsoft.com/office/drawing/2014/main" id="{4D7939D2-013B-8D43-AF56-65E8308D4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2B38132A-7F88-3148-A4FC-2DA07E2A634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209F07D-76ED-C14B-B4D2-A7765896DE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32CA292-5FF0-A747-8736-F788E8B5030A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AF774941-1457-FE4F-99C0-D11026CE8C8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A552B882-FA01-D642-91BA-E072AF506A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10860FD5-FD3F-A44E-A3A2-6ACBE91E3C4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7864E4F5-5000-7D43-8D12-8117255CB09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63FCD91C-D163-694C-A6A2-A8777BB9D7EF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C530E33C-0CCE-EA45-BFBA-21B929A17D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65" name="Rak 64">
            <a:extLst>
              <a:ext uri="{FF2B5EF4-FFF2-40B4-BE49-F238E27FC236}">
                <a16:creationId xmlns:a16="http://schemas.microsoft.com/office/drawing/2014/main" id="{FFF58A14-E24D-2646-87F0-D570B46FC445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ubrik 1">
            <a:extLst>
              <a:ext uri="{FF2B5EF4-FFF2-40B4-BE49-F238E27FC236}">
                <a16:creationId xmlns:a16="http://schemas.microsoft.com/office/drawing/2014/main" id="{3997965E-37C7-4D41-8C47-88DEC7D855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67" name="Underrubrik 2">
            <a:extLst>
              <a:ext uri="{FF2B5EF4-FFF2-40B4-BE49-F238E27FC236}">
                <a16:creationId xmlns:a16="http://schemas.microsoft.com/office/drawing/2014/main" id="{BE9565E6-B7A1-5E48-B793-BFB8048C9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8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32C2D5F-EA7C-6946-8E8C-7B84A7CC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0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6000"/>
            <a:ext cx="3427344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116000"/>
            <a:ext cx="3427341" cy="3781438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458000"/>
            <a:ext cx="3427344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458000"/>
            <a:ext cx="3427341" cy="3266400"/>
          </a:xfrm>
        </p:spPr>
        <p:txBody>
          <a:bodyPr/>
          <a:lstStyle>
            <a:lvl1pPr>
              <a:spcBef>
                <a:spcPts val="600"/>
              </a:spcBef>
              <a:defRPr sz="14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5036AF80-4CD2-454D-A2BD-8376F1D8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051200"/>
            <a:ext cx="3427342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D1EFFC8-506E-5A4A-B12B-1ED4D1958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051200"/>
            <a:ext cx="3427341" cy="327722"/>
          </a:xfrm>
        </p:spPr>
        <p:txBody>
          <a:bodyPr anchor="b"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595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45677C-6021-4B4B-8D00-4AA6DB0D4902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2688"/>
            <a:ext cx="8642350" cy="3541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7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3342"/>
            <a:ext cx="4282057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F471D766-023C-E042-B60C-5AA70DCA1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119" y="1183342"/>
            <a:ext cx="4282055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5EB1E9-4E18-5549-8E17-04A05D374244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8FC9BCA9-8112-B140-ADE9-6824270029CC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C0A999-4F7B-8C4E-8149-C4EAA0A4A500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69D53D63-D667-E84D-A90C-8D11EC9E4B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B6D8BC4-515D-A14B-BF16-35FC559D15C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A8074B4-32D4-7D4D-99B1-C1E5BCA4C29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5DF1CC6E-E23D-7846-B935-B6D685DE5D3F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E0344D03-8FC1-6B4D-BBDE-3DAE45779BC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ADEEFC8-FFFE-B543-9D4F-F5E7FFED095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F8D556CD-9A22-3549-83E4-AC3754C40CA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483B93B1-26EF-844F-BD73-0AB10B74D5DE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54D47BB5-122C-2748-A219-5604D6DB5EAD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39F3589B-0BFD-5640-9CF3-FAF5F7063F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BFB3C6E5-14B8-784E-8FB1-95AADD256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FF3B2D3-7968-8841-B69E-C92F6F38316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C6FD4FD-051C-7D44-A009-64B5F0CF97F5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122B4FC-27BC-B84C-9081-BA4D2B8110D6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C2B70FAB-C9FA-2A44-9029-57E8DB422861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A5278468-9F40-3949-88D4-236CB2B2ABC3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14A7F17F-2E72-7B46-9CD0-02CCB8739BB5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3801361-770D-6F40-89DC-EB545DDB8AFF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08944139-F9F3-7943-BCEB-BE4B04164A2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3A4FBAF0-741B-2149-90C7-535640089BF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0" name="Grupp 19">
              <a:extLst>
                <a:ext uri="{FF2B5EF4-FFF2-40B4-BE49-F238E27FC236}">
                  <a16:creationId xmlns:a16="http://schemas.microsoft.com/office/drawing/2014/main" id="{58807A2E-9697-D74B-98B0-162AE36550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81418C15-36C2-3E44-A14C-7074CE448558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44833AF8-4999-7D4F-AE3B-8B0F9A33DFD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FF4139E5-A452-9845-824A-43F6502DE50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183BB7F3-8509-4B45-9508-7FA6F428C163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DE036BB2-A884-814F-B716-7468FF3E1938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C10D231-9633-4D40-8745-05CD67ACEB5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23A536BF-0D41-6E4F-985C-BE1F16D015F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BA63BD33-740B-0441-BEB3-D86ED464D5A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56D57299-ADB2-AF45-A47F-34F0365988C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50B193BD-04F2-AD45-A802-45224EFD4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B412C8AC-CE2A-8848-A20D-226D21F4CB5C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FC864472-CE46-9A45-8003-AF4F1FF1F46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55052CE-8A2D-5242-87E6-5FAE68A5F45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5C802A8-B3EB-504F-B960-8D1EB66A1C5F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85EABCF9-7B70-3043-AFE1-619D293FE11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79CB243-E35B-754D-AE34-43FD1DBAB31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236D23C6-AA93-C048-892B-A29832BC0F45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099F8E46-00A7-9B49-BA0B-443C1B18F619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1F014AEE-BA9C-5B4F-A52F-FFC2BFC66238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0" name="Rak 9">
            <a:extLst>
              <a:ext uri="{FF2B5EF4-FFF2-40B4-BE49-F238E27FC236}">
                <a16:creationId xmlns:a16="http://schemas.microsoft.com/office/drawing/2014/main" id="{F42879D5-222F-0640-AA87-3AC584B52044}"/>
              </a:ext>
            </a:extLst>
          </p:cNvPr>
          <p:cNvCxnSpPr>
            <a:cxnSpLocks/>
          </p:cNvCxnSpPr>
          <p:nvPr/>
        </p:nvCxnSpPr>
        <p:spPr>
          <a:xfrm>
            <a:off x="1625600" y="27255788"/>
            <a:ext cx="39577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35A3ADBA-25A7-C947-B502-691111D0D9E5}"/>
              </a:ext>
            </a:extLst>
          </p:cNvPr>
          <p:cNvCxnSpPr>
            <a:cxnSpLocks/>
          </p:cNvCxnSpPr>
          <p:nvPr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85D31C7-D918-594B-BEA4-908A2623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6CF093-1E8D-FF4F-B3C9-72A2B081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112400"/>
            <a:ext cx="7572358" cy="36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E4CD63-A723-E743-A7FA-6B31200F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848489"/>
                </a:solidFill>
              </a:defRPr>
            </a:lvl1pPr>
          </a:lstStyle>
          <a:p>
            <a:fld id="{832A3DEB-92BA-404E-9210-96F4218B7138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4A7B9-8441-734E-B26B-9C9C5C04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rgbClr val="848489"/>
                </a:solidFill>
              </a:defRPr>
            </a:lvl1pPr>
          </a:lstStyle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86" r:id="rId3"/>
    <p:sldLayoutId id="2147483800" r:id="rId4"/>
    <p:sldLayoutId id="2147483801" r:id="rId5"/>
    <p:sldLayoutId id="2147483803" r:id="rId6"/>
    <p:sldLayoutId id="2147483802" r:id="rId7"/>
    <p:sldLayoutId id="21474837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6088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–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69925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&gt;"/>
        <a:tabLst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3pPr>
      <a:lvl4pPr marL="846138" indent="-17621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12838" indent="-2667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36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42" userDrawn="1">
          <p15:clr>
            <a:srgbClr val="F26B43"/>
          </p15:clr>
        </p15:guide>
        <p15:guide id="7" pos="158" userDrawn="1">
          <p15:clr>
            <a:srgbClr val="F26B43"/>
          </p15:clr>
        </p15:guide>
        <p15:guide id="9" orient="horz" pos="584" userDrawn="1">
          <p15:clr>
            <a:srgbClr val="F26B43"/>
          </p15:clr>
        </p15:guide>
        <p15:guide id="10" orient="horz" pos="156" userDrawn="1">
          <p15:clr>
            <a:srgbClr val="F26B43"/>
          </p15:clr>
        </p15:guide>
        <p15:guide id="11" pos="5602" userDrawn="1">
          <p15:clr>
            <a:srgbClr val="F26B43"/>
          </p15:clr>
        </p15:guide>
        <p15:guide id="12" pos="667" userDrawn="1">
          <p15:clr>
            <a:srgbClr val="F26B43"/>
          </p15:clr>
        </p15:guide>
        <p15:guide id="13" pos="580" userDrawn="1">
          <p15:clr>
            <a:srgbClr val="F26B43"/>
          </p15:clr>
        </p15:guide>
        <p15:guide id="15" orient="horz" pos="3085" userDrawn="1">
          <p15:clr>
            <a:srgbClr val="F26B43"/>
          </p15:clr>
        </p15:guide>
        <p15:guide id="16" orient="horz" pos="2976" userDrawn="1">
          <p15:clr>
            <a:srgbClr val="F26B43"/>
          </p15:clr>
        </p15:guide>
        <p15:guide id="17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1F11C3C-CCC9-3642-A8F3-F90CADF08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363" y="1213061"/>
            <a:ext cx="7756693" cy="114511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0" dirty="0"/>
              <a:t>Machine Learning-Based Data-Driven Traffic Flow Estimation from Mobile Data</a:t>
            </a:r>
            <a:br>
              <a:rPr lang="en-US" dirty="0"/>
            </a:b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4F38668-52C0-3F4A-95F7-E69ABE60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101" y="2452257"/>
            <a:ext cx="8181215" cy="404590"/>
          </a:xfrm>
        </p:spPr>
        <p:txBody>
          <a:bodyPr/>
          <a:lstStyle/>
          <a:p>
            <a:pPr algn="ctr">
              <a:lnSpc>
                <a:spcPct val="60000"/>
              </a:lnSpc>
            </a:pPr>
            <a:r>
              <a:rPr lang="en-GB" sz="1800" dirty="0"/>
              <a:t>Pei-</a:t>
            </a:r>
            <a:r>
              <a:rPr lang="en-GB" sz="1800" dirty="0" err="1"/>
              <a:t>Lun</a:t>
            </a:r>
            <a:r>
              <a:rPr lang="en-GB" sz="1800" dirty="0"/>
              <a:t> Hsu </a:t>
            </a:r>
          </a:p>
          <a:p>
            <a:pPr algn="ctr">
              <a:lnSpc>
                <a:spcPct val="60000"/>
              </a:lnSpc>
            </a:pPr>
            <a:r>
              <a:rPr lang="en-GB" sz="1800" dirty="0"/>
              <a:t>10.05.2021</a:t>
            </a:r>
          </a:p>
        </p:txBody>
      </p:sp>
    </p:spTree>
    <p:extLst>
      <p:ext uri="{BB962C8B-B14F-4D97-AF65-F5344CB8AC3E}">
        <p14:creationId xmlns:p14="http://schemas.microsoft.com/office/powerpoint/2010/main" val="195683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907B-DFDD-6142-BA49-A18948FF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</a:t>
            </a:r>
            <a:r>
              <a:rPr lang="zh-TW" altLang="en-US" dirty="0"/>
              <a:t> </a:t>
            </a:r>
            <a:r>
              <a:rPr lang="en-US" altLang="zh-TW" dirty="0"/>
              <a:t>Works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04FA31-5C26-9C4F-8D03-4932B7958B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E11FC-8124-7146-AEC9-3C0DCD9E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406997-AD42-1645-8E64-33F7DDA618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sz="1800" dirty="0"/>
              <a:t>Previous</a:t>
            </a:r>
            <a:r>
              <a:rPr lang="zh-TW" altLang="en-US" sz="1800" dirty="0"/>
              <a:t> </a:t>
            </a:r>
            <a:r>
              <a:rPr lang="en-US" altLang="zh-TW" sz="1800" dirty="0"/>
              <a:t>TSE approaches</a:t>
            </a:r>
            <a:r>
              <a:rPr lang="zh-TW" altLang="en-US" sz="1800" dirty="0"/>
              <a:t> </a:t>
            </a:r>
            <a:r>
              <a:rPr lang="en-US" altLang="zh-TW" sz="1800" dirty="0"/>
              <a:t>using</a:t>
            </a:r>
            <a:r>
              <a:rPr lang="zh-TW" altLang="en-US" sz="1800" dirty="0"/>
              <a:t> </a:t>
            </a:r>
            <a:r>
              <a:rPr lang="en-US" altLang="zh-TW" sz="1800" dirty="0"/>
              <a:t>mobile data: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/>
              <a:t>Used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static</a:t>
            </a:r>
            <a:r>
              <a:rPr lang="zh-TW" altLang="en-US" sz="1600" dirty="0"/>
              <a:t> </a:t>
            </a:r>
            <a:r>
              <a:rPr lang="en-US" altLang="zh-TW" sz="1600" dirty="0"/>
              <a:t>and/or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univariate</a:t>
            </a:r>
            <a:r>
              <a:rPr lang="en-US" altLang="zh-TW" sz="1600" dirty="0"/>
              <a:t> traffic</a:t>
            </a:r>
            <a:r>
              <a:rPr lang="zh-TW" altLang="en-US" sz="1600" dirty="0"/>
              <a:t> </a:t>
            </a:r>
            <a:r>
              <a:rPr lang="en-US" altLang="zh-TW" sz="1600" dirty="0"/>
              <a:t>flow relationships</a:t>
            </a:r>
            <a:r>
              <a:rPr lang="zh-TW" altLang="en-US" sz="1600" dirty="0"/>
              <a:t> </a:t>
            </a:r>
            <a:r>
              <a:rPr lang="en-US" altLang="zh-TW" sz="1600" dirty="0"/>
              <a:t>(usually</a:t>
            </a:r>
            <a:r>
              <a:rPr lang="zh-TW" altLang="en-US" sz="1600" dirty="0"/>
              <a:t> </a:t>
            </a:r>
            <a:r>
              <a:rPr lang="en-US" altLang="zh-TW" sz="1600" dirty="0"/>
              <a:t>flow-speed</a:t>
            </a:r>
            <a:r>
              <a:rPr lang="zh-TW" altLang="en-US" sz="1600" dirty="0"/>
              <a:t> </a:t>
            </a:r>
            <a:r>
              <a:rPr lang="en-US" altLang="zh-TW" sz="1600" dirty="0"/>
              <a:t>relation)</a:t>
            </a:r>
            <a:r>
              <a:rPr lang="zh-TW" altLang="en-US" sz="1600" dirty="0"/>
              <a:t> </a:t>
            </a:r>
            <a:r>
              <a:rPr lang="en-US" altLang="zh-TW" sz="1600" dirty="0">
                <a:sym typeface="Wingdings" pitchFamily="2" charset="2"/>
              </a:rPr>
              <a:t></a:t>
            </a:r>
            <a:r>
              <a:rPr lang="zh-TW" altLang="en-US" sz="1600" dirty="0">
                <a:sym typeface="Wingdings" pitchFamily="2" charset="2"/>
              </a:rPr>
              <a:t> 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time-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and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space-varying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and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depends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on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multiple</a:t>
            </a:r>
            <a:r>
              <a:rPr lang="zh-TW" altLang="en-US" sz="1600" dirty="0">
                <a:solidFill>
                  <a:srgbClr val="0432FF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factors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>
                <a:sym typeface="Wingdings" pitchFamily="2" charset="2"/>
              </a:rPr>
              <a:t>Required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functional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form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selection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and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model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parameter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FF0000"/>
                </a:solidFill>
                <a:sym typeface="Wingdings" pitchFamily="2" charset="2"/>
              </a:rPr>
              <a:t>calibration</a:t>
            </a:r>
            <a:r>
              <a:rPr lang="zh-TW" altLang="en-US" sz="16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by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human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experts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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not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automated</a:t>
            </a:r>
            <a:r>
              <a:rPr lang="en-US" altLang="zh-TW" sz="1600" dirty="0">
                <a:sym typeface="Wingdings" pitchFamily="2" charset="2"/>
              </a:rPr>
              <a:t> and hence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ym typeface="Wingdings" pitchFamily="2" charset="2"/>
              </a:rPr>
              <a:t>not</a:t>
            </a:r>
            <a:r>
              <a:rPr lang="zh-TW" altLang="en-US" sz="1600" dirty="0">
                <a:sym typeface="Wingdings" pitchFamily="2" charset="2"/>
              </a:rPr>
              <a:t> </a:t>
            </a:r>
            <a:r>
              <a:rPr lang="en-US" altLang="zh-TW" sz="1600" dirty="0">
                <a:solidFill>
                  <a:srgbClr val="0432FF"/>
                </a:solidFill>
                <a:sym typeface="Wingdings" pitchFamily="2" charset="2"/>
              </a:rPr>
              <a:t>scalable</a:t>
            </a:r>
            <a:r>
              <a:rPr lang="en-US" altLang="zh-TW" sz="1600" dirty="0">
                <a:sym typeface="Wingdings" pitchFamily="2" charset="2"/>
              </a:rPr>
              <a:t> solution</a:t>
            </a:r>
            <a:endParaRPr lang="en-US" altLang="zh-TW" sz="1600" dirty="0"/>
          </a:p>
          <a:p>
            <a:pPr>
              <a:lnSpc>
                <a:spcPct val="120000"/>
              </a:lnSpc>
            </a:pPr>
            <a:r>
              <a:rPr lang="en-US" altLang="zh-TW" sz="1800" dirty="0"/>
              <a:t>Previous approaches for traffic</a:t>
            </a:r>
            <a:r>
              <a:rPr lang="zh-TW" altLang="en-US" sz="1800" dirty="0"/>
              <a:t> </a:t>
            </a:r>
            <a:r>
              <a:rPr lang="en-US" altLang="zh-TW" sz="1800" dirty="0"/>
              <a:t>flow</a:t>
            </a:r>
            <a:r>
              <a:rPr lang="zh-TW" altLang="en-US" sz="1800" dirty="0"/>
              <a:t> </a:t>
            </a:r>
            <a:r>
              <a:rPr lang="en-US" altLang="zh-TW" sz="1800" dirty="0"/>
              <a:t>imputation:</a:t>
            </a:r>
          </a:p>
          <a:p>
            <a:pPr marL="566738" lvl="1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sz="1600" dirty="0"/>
              <a:t>Did not utilize </a:t>
            </a:r>
            <a:r>
              <a:rPr lang="en-US" altLang="zh-TW" sz="1600" dirty="0">
                <a:solidFill>
                  <a:srgbClr val="00B050"/>
                </a:solidFill>
              </a:rPr>
              <a:t>alternative data sources </a:t>
            </a:r>
            <a:r>
              <a:rPr lang="en-US" altLang="zh-TW" sz="1600" dirty="0"/>
              <a:t>to impute the missing or corrupted traffic flow data.</a:t>
            </a:r>
          </a:p>
          <a:p>
            <a:pPr marL="565150" lvl="1" indent="-342900">
              <a:lnSpc>
                <a:spcPct val="120000"/>
              </a:lnSpc>
              <a:buFont typeface="+mj-lt"/>
              <a:buAutoNum type="arabicPeriod"/>
            </a:pPr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535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Datasets and Methodology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51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C57B64-9739-6042-842C-EDE700F483B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99" y="1594640"/>
            <a:ext cx="3441430" cy="2333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67F793-02F9-AF4A-BA5C-857CD8288F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10" y="1594640"/>
            <a:ext cx="3441430" cy="2333572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9FBBFE7-6FBA-BD4F-BDCC-23BC77A7E181}"/>
              </a:ext>
            </a:extLst>
          </p:cNvPr>
          <p:cNvSpPr txBox="1">
            <a:spLocks/>
          </p:cNvSpPr>
          <p:nvPr/>
        </p:nvSpPr>
        <p:spPr>
          <a:xfrm>
            <a:off x="943897" y="890232"/>
            <a:ext cx="7895303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1500" dirty="0"/>
              <a:t>The data were collected from INRIX (mobile) and MCS (radar) sensors on </a:t>
            </a:r>
            <a:r>
              <a:rPr lang="en-US" sz="1500" dirty="0">
                <a:solidFill>
                  <a:srgbClr val="0432FF"/>
                </a:solidFill>
              </a:rPr>
              <a:t>two consecutive road segments</a:t>
            </a:r>
            <a:r>
              <a:rPr lang="en-US" sz="1500" dirty="0"/>
              <a:t> on the E4 highway, in Stockholm from 01.10.2018 to 28.10.2018.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7ADF62-E5EB-6941-80B1-A281D7618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275" y="3928212"/>
            <a:ext cx="3727449" cy="93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Data: INRIX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857251"/>
            <a:ext cx="7559674" cy="38040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Crowd-sourced</a:t>
            </a:r>
            <a:r>
              <a:rPr lang="en-US" dirty="0"/>
              <a:t> traffic data platform provides </a:t>
            </a:r>
            <a:r>
              <a:rPr lang="en-US" dirty="0">
                <a:solidFill>
                  <a:srgbClr val="00B050"/>
                </a:solidFill>
              </a:rPr>
              <a:t>traffic information </a:t>
            </a:r>
            <a:r>
              <a:rPr lang="en-US" dirty="0">
                <a:solidFill>
                  <a:srgbClr val="0432FF"/>
                </a:solidFill>
              </a:rPr>
              <a:t>every minute </a:t>
            </a:r>
            <a:r>
              <a:rPr lang="en-US" dirty="0"/>
              <a:t>based on data collected from GPS-enabled vehicles and smartphones.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CBF8C-16F9-5D48-ACFB-CC90E77A5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15"/>
          <a:stretch/>
        </p:blipFill>
        <p:spPr>
          <a:xfrm>
            <a:off x="675885" y="1689100"/>
            <a:ext cx="4144274" cy="3074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3EF7F1-3785-EE42-9102-98FBD32C3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1"/>
          <a:stretch/>
        </p:blipFill>
        <p:spPr>
          <a:xfrm>
            <a:off x="4820159" y="1689100"/>
            <a:ext cx="4144274" cy="204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300" dirty="0"/>
              <a:t>Stationary Data: Motorway Control System (MCS)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>
                <a:solidFill>
                  <a:srgbClr val="0432FF"/>
                </a:solidFill>
              </a:rPr>
              <a:t>Radar sensor </a:t>
            </a:r>
            <a:r>
              <a:rPr lang="en-US" dirty="0"/>
              <a:t>system installed on gantries on roads in Stockholm for monitoring traffic by the Swedish transport administration (</a:t>
            </a:r>
            <a:r>
              <a:rPr lang="en-US" dirty="0" err="1"/>
              <a:t>Trafikverket</a:t>
            </a:r>
            <a:r>
              <a:rPr lang="en-US" dirty="0"/>
              <a:t>).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MCS delivers information on </a:t>
            </a:r>
            <a:r>
              <a:rPr lang="en-US" dirty="0">
                <a:solidFill>
                  <a:srgbClr val="0432FF"/>
                </a:solidFill>
              </a:rPr>
              <a:t>traffic flow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speed</a:t>
            </a:r>
            <a:r>
              <a:rPr lang="en-US" dirty="0"/>
              <a:t> every minute.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81F560-D854-F149-AF8F-63CBE5B27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25" y="2031033"/>
            <a:ext cx="4651282" cy="30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6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4D40D-6EE8-6248-9E06-529F5BAB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&amp; Test Datasets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09CC84-BEFE-5A4F-A20E-A7AA3EAB4D3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1EDF2-253A-014C-9EC9-8F4FB17E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A8F615-16ED-764F-B993-30F0156AA9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73150"/>
            <a:ext cx="7472400" cy="365125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1800" b="1" dirty="0"/>
              <a:t>Training set</a:t>
            </a:r>
            <a:r>
              <a:rPr lang="en-US" sz="1800" dirty="0"/>
              <a:t>: Data from </a:t>
            </a:r>
            <a:r>
              <a:rPr lang="en-US" sz="1800" dirty="0">
                <a:solidFill>
                  <a:srgbClr val="0432FF"/>
                </a:solidFill>
              </a:rPr>
              <a:t>the south road segment</a:t>
            </a:r>
            <a:r>
              <a:rPr lang="en-US" sz="1800" dirty="0"/>
              <a:t>, </a:t>
            </a:r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 to 21</a:t>
            </a:r>
            <a:r>
              <a:rPr lang="en-US" sz="1800" b="1" baseline="30000" dirty="0"/>
              <a:t>st</a:t>
            </a:r>
            <a:r>
              <a:rPr lang="en-US" sz="1800" b="1" dirty="0"/>
              <a:t> Oct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A special training set only for the spatial-temporal ANN model:                                         Data from </a:t>
            </a:r>
            <a:r>
              <a:rPr lang="en-US" sz="1600" dirty="0">
                <a:solidFill>
                  <a:srgbClr val="00B050"/>
                </a:solidFill>
              </a:rPr>
              <a:t>both north and south segments</a:t>
            </a:r>
            <a:r>
              <a:rPr lang="en-US" sz="1600" dirty="0"/>
              <a:t>, 1</a:t>
            </a:r>
            <a:r>
              <a:rPr lang="en-US" sz="1600" baseline="30000" dirty="0"/>
              <a:t>st</a:t>
            </a:r>
            <a:r>
              <a:rPr lang="en-US" sz="1600" dirty="0"/>
              <a:t>  to 21</a:t>
            </a:r>
            <a:r>
              <a:rPr lang="en-US" sz="1600" baseline="30000" dirty="0"/>
              <a:t>st</a:t>
            </a:r>
            <a:r>
              <a:rPr lang="en-US" sz="1600" dirty="0"/>
              <a:t>, Oct</a:t>
            </a:r>
          </a:p>
          <a:p>
            <a:pPr>
              <a:lnSpc>
                <a:spcPct val="120000"/>
              </a:lnSpc>
            </a:pPr>
            <a:r>
              <a:rPr lang="en-US" sz="1800" b="1" dirty="0"/>
              <a:t>Test set</a:t>
            </a:r>
            <a:r>
              <a:rPr lang="en-US" sz="1800" dirty="0"/>
              <a:t>: Data from both </a:t>
            </a:r>
            <a:r>
              <a:rPr lang="en-US" sz="1800" dirty="0">
                <a:solidFill>
                  <a:srgbClr val="FF0000"/>
                </a:solidFill>
              </a:rPr>
              <a:t>north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0432FF"/>
                </a:solidFill>
              </a:rPr>
              <a:t>south segments</a:t>
            </a:r>
            <a:r>
              <a:rPr lang="en-US" sz="1800" dirty="0"/>
              <a:t>, </a:t>
            </a:r>
            <a:r>
              <a:rPr lang="en-US" sz="1800" b="1" dirty="0"/>
              <a:t>22</a:t>
            </a:r>
            <a:r>
              <a:rPr lang="en-US" sz="1800" b="1" baseline="30000" dirty="0"/>
              <a:t>nd</a:t>
            </a:r>
            <a:r>
              <a:rPr lang="en-US" sz="1800" b="1" dirty="0"/>
              <a:t> to 28</a:t>
            </a:r>
            <a:r>
              <a:rPr lang="en-US" sz="1800" b="1" baseline="30000" dirty="0"/>
              <a:t>th</a:t>
            </a:r>
            <a:r>
              <a:rPr lang="en-US" sz="1800" b="1" dirty="0"/>
              <a:t> Oct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Technology Set: Python, pandas, </a:t>
            </a:r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Keras</a:t>
            </a:r>
            <a:r>
              <a:rPr lang="en-US" dirty="0"/>
              <a:t>/TensorFlow, </a:t>
            </a:r>
            <a:r>
              <a:rPr lang="en-US" dirty="0" err="1"/>
              <a:t>Jupyter</a:t>
            </a:r>
            <a:r>
              <a:rPr lang="en-US" dirty="0"/>
              <a:t>-Notebook, Google </a:t>
            </a:r>
            <a:r>
              <a:rPr lang="en-US" dirty="0" err="1"/>
              <a:t>Colab</a:t>
            </a:r>
            <a:r>
              <a:rPr lang="en-US" dirty="0"/>
              <a:t>, Google Cloud AI Platform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71550"/>
            <a:ext cx="7559674" cy="3752850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Following typical </a:t>
            </a:r>
            <a:r>
              <a:rPr lang="en-US" dirty="0">
                <a:solidFill>
                  <a:srgbClr val="0432FF"/>
                </a:solidFill>
              </a:rPr>
              <a:t>data processing methods </a:t>
            </a:r>
            <a:r>
              <a:rPr lang="en-US" dirty="0"/>
              <a:t>are adopted for preparing the training and test datasets:</a:t>
            </a:r>
          </a:p>
          <a:p>
            <a:pPr>
              <a:lnSpc>
                <a:spcPts val="1920"/>
              </a:lnSpc>
            </a:pPr>
            <a:r>
              <a:rPr lang="en-US" b="1" dirty="0"/>
              <a:t>Filtering</a:t>
            </a:r>
            <a:r>
              <a:rPr lang="en-US" dirty="0"/>
              <a:t>: Remove the data points with a </a:t>
            </a:r>
            <a:r>
              <a:rPr lang="en-US" dirty="0">
                <a:solidFill>
                  <a:srgbClr val="0432FF"/>
                </a:solidFill>
              </a:rPr>
              <a:t>low confidence score (10) </a:t>
            </a:r>
            <a:r>
              <a:rPr lang="en-US" dirty="0"/>
              <a:t>in INRIX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Smoothing: </a:t>
            </a:r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moving average </a:t>
            </a:r>
            <a:r>
              <a:rPr lang="en-US" dirty="0"/>
              <a:t>with a window width of 30 time-steps to remove noise in the measures of traffic variables, i.e., flow and speed, in INRIX and MCS datasets.</a:t>
            </a:r>
          </a:p>
          <a:p>
            <a:pPr>
              <a:lnSpc>
                <a:spcPts val="1920"/>
              </a:lnSpc>
            </a:pPr>
            <a:r>
              <a:rPr lang="en-US" b="1" dirty="0"/>
              <a:t>Shifting:  </a:t>
            </a:r>
            <a:r>
              <a:rPr lang="en-US" dirty="0"/>
              <a:t>Shift the INRIX time-series data by </a:t>
            </a:r>
            <a:r>
              <a:rPr lang="en-US" dirty="0">
                <a:solidFill>
                  <a:srgbClr val="0432FF"/>
                </a:solidFill>
              </a:rPr>
              <a:t>360 sec </a:t>
            </a:r>
            <a:r>
              <a:rPr lang="en-US" dirty="0"/>
              <a:t>to eliminate the </a:t>
            </a:r>
            <a:r>
              <a:rPr lang="en-US" dirty="0">
                <a:solidFill>
                  <a:srgbClr val="FF0000"/>
                </a:solidFill>
              </a:rPr>
              <a:t>latency of speed</a:t>
            </a:r>
            <a:r>
              <a:rPr lang="en-US" dirty="0"/>
              <a:t> observed in INRIX data compared with the MCS speed. </a:t>
            </a:r>
          </a:p>
          <a:p>
            <a:pPr>
              <a:lnSpc>
                <a:spcPts val="1920"/>
              </a:lnSpc>
            </a:pPr>
            <a:endParaRPr lang="en-US" b="1" dirty="0"/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959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One-Hot Encoding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98774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One-hot encoding is used to convert </a:t>
            </a:r>
            <a:r>
              <a:rPr lang="en-US" dirty="0">
                <a:solidFill>
                  <a:srgbClr val="0432FF"/>
                </a:solidFill>
              </a:rPr>
              <a:t>timestamps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segment IDs </a:t>
            </a:r>
            <a:r>
              <a:rPr lang="en-US" dirty="0"/>
              <a:t>into </a:t>
            </a:r>
            <a:r>
              <a:rPr lang="en-US" dirty="0">
                <a:solidFill>
                  <a:srgbClr val="00B050"/>
                </a:solidFill>
              </a:rPr>
              <a:t>numerical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time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and space features </a:t>
            </a:r>
            <a:r>
              <a:rPr lang="en-US" dirty="0"/>
              <a:t>for training ANN models: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hour feature</a:t>
            </a:r>
            <a:r>
              <a:rPr lang="en-US" dirty="0"/>
              <a:t>: "hour" in the timestamp is converted into a 24-bit one-hot code, representing the </a:t>
            </a:r>
            <a:r>
              <a:rPr lang="en-US" dirty="0">
                <a:solidFill>
                  <a:srgbClr val="0432FF"/>
                </a:solidFill>
              </a:rPr>
              <a:t>hour of a day</a:t>
            </a:r>
            <a:r>
              <a:rPr lang="en-US" dirty="0"/>
              <a:t>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day feature</a:t>
            </a:r>
            <a:r>
              <a:rPr lang="en-US" dirty="0"/>
              <a:t>: "day" in the timestamp is converted into a 2-bit one-hot code, representing the </a:t>
            </a:r>
            <a:r>
              <a:rPr lang="en-US" dirty="0">
                <a:solidFill>
                  <a:srgbClr val="0432FF"/>
                </a:solidFill>
              </a:rPr>
              <a:t>day of a week</a:t>
            </a:r>
            <a:r>
              <a:rPr lang="en-US" dirty="0"/>
              <a:t>, i.e., weekdays or weekends.</a:t>
            </a:r>
          </a:p>
          <a:p>
            <a:pPr lvl="1">
              <a:lnSpc>
                <a:spcPts val="1920"/>
              </a:lnSpc>
            </a:pPr>
            <a:r>
              <a:rPr lang="en-US" b="1" dirty="0"/>
              <a:t>location feature</a:t>
            </a:r>
            <a:r>
              <a:rPr lang="en-US" dirty="0"/>
              <a:t>: "segment ID" is converted into a 2-bit one-hot code, representing the </a:t>
            </a:r>
            <a:r>
              <a:rPr lang="en-US" dirty="0">
                <a:solidFill>
                  <a:srgbClr val="FF0000"/>
                </a:solidFill>
              </a:rPr>
              <a:t>location of the road segment</a:t>
            </a:r>
            <a:r>
              <a:rPr lang="en-US" dirty="0"/>
              <a:t>, i.e., the south or north segment.</a:t>
            </a:r>
          </a:p>
          <a:p>
            <a:pPr marL="0" indent="0">
              <a:lnSpc>
                <a:spcPts val="1920"/>
              </a:lnSpc>
              <a:buNone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C8A1F4-A81F-2946-9C4B-76114DE6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3"/>
          <a:stretch/>
        </p:blipFill>
        <p:spPr>
          <a:xfrm>
            <a:off x="2308225" y="3194753"/>
            <a:ext cx="4962525" cy="18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3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Scaling: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1F9DB7-043E-5747-A60C-8DD5296F16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959523"/>
            <a:ext cx="7559674" cy="3798774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dirty="0"/>
              <a:t>Machine learning algorithm requires its </a:t>
            </a:r>
            <a:r>
              <a:rPr lang="en-US" dirty="0">
                <a:solidFill>
                  <a:srgbClr val="FF0000"/>
                </a:solidFill>
              </a:rPr>
              <a:t>input features </a:t>
            </a:r>
            <a:r>
              <a:rPr lang="en-US" dirty="0"/>
              <a:t>to have a </a:t>
            </a:r>
            <a:r>
              <a:rPr lang="en-US" dirty="0">
                <a:solidFill>
                  <a:srgbClr val="0432FF"/>
                </a:solidFill>
              </a:rPr>
              <a:t>similar scale</a:t>
            </a:r>
            <a:r>
              <a:rPr lang="en-US" dirty="0"/>
              <a:t> to perform correctly.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dirty="0"/>
              <a:t>Standardization is a common method to </a:t>
            </a:r>
            <a:r>
              <a:rPr lang="en-US" dirty="0">
                <a:solidFill>
                  <a:srgbClr val="0432FF"/>
                </a:solidFill>
              </a:rPr>
              <a:t>scale</a:t>
            </a:r>
            <a:r>
              <a:rPr lang="en-US" dirty="0"/>
              <a:t> numerical attributes.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en-US" dirty="0"/>
              <a:t>It </a:t>
            </a:r>
            <a:r>
              <a:rPr lang="en-US" dirty="0">
                <a:solidFill>
                  <a:srgbClr val="0432FF"/>
                </a:solidFill>
              </a:rPr>
              <a:t>subtracts</a:t>
            </a:r>
            <a:r>
              <a:rPr lang="en-US" dirty="0"/>
              <a:t> the </a:t>
            </a:r>
            <a:r>
              <a:rPr lang="en-US" dirty="0">
                <a:solidFill>
                  <a:srgbClr val="00B050"/>
                </a:solidFill>
              </a:rPr>
              <a:t>mean value </a:t>
            </a:r>
            <a:r>
              <a:rPr lang="en-US" dirty="0"/>
              <a:t>from the input features and </a:t>
            </a:r>
            <a:r>
              <a:rPr lang="en-US" dirty="0">
                <a:solidFill>
                  <a:srgbClr val="0432FF"/>
                </a:solidFill>
              </a:rPr>
              <a:t>divides</a:t>
            </a:r>
            <a:r>
              <a:rPr lang="en-US" dirty="0"/>
              <a:t> them by the </a:t>
            </a:r>
            <a:r>
              <a:rPr lang="en-US" dirty="0">
                <a:solidFill>
                  <a:srgbClr val="00B050"/>
                </a:solidFill>
              </a:rPr>
              <a:t>standard deviation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C7658F-ADD4-1449-ACE4-42A8F1413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43" y="2657763"/>
            <a:ext cx="5920393" cy="17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A16D-3F4F-1A46-B4AE-167DD484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EB0D1-4132-B547-8E85-23CCEB658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31C7A-0F5A-214B-A6C0-30BADCDD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DBB3A5-FA4D-824F-9883-04CC5927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38" y="2579984"/>
            <a:ext cx="5791200" cy="150768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53981CA-219F-5245-A1EE-E9454BF907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2146"/>
            <a:ext cx="7559674" cy="148917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</a:t>
            </a:r>
            <a:r>
              <a:rPr lang="en-US" dirty="0">
                <a:solidFill>
                  <a:srgbClr val="0432FF"/>
                </a:solidFill>
              </a:rPr>
              <a:t>multi-regime regression model </a:t>
            </a:r>
            <a:r>
              <a:rPr lang="en-US" dirty="0"/>
              <a:t>is built as the baseline model to capture the classic flow-speed relation</a:t>
            </a:r>
            <a:r>
              <a:rPr lang="en-US" altLang="zh-TW" dirty="0"/>
              <a:t>ship</a:t>
            </a:r>
            <a:r>
              <a:rPr lang="en-US" dirty="0"/>
              <a:t> using different functional forms in different traffic conditions.</a:t>
            </a:r>
          </a:p>
          <a:p>
            <a:pPr>
              <a:lnSpc>
                <a:spcPct val="120000"/>
              </a:lnSpc>
            </a:pPr>
            <a:r>
              <a:rPr lang="en-US" dirty="0"/>
              <a:t>The baseline model will be used to </a:t>
            </a:r>
            <a:r>
              <a:rPr lang="en-US" dirty="0">
                <a:solidFill>
                  <a:srgbClr val="00B050"/>
                </a:solidFill>
              </a:rPr>
              <a:t>compare with </a:t>
            </a:r>
            <a:r>
              <a:rPr lang="en-US" dirty="0"/>
              <a:t>the ANN models.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45D2A-9A17-EF42-ACD1-70F9429A403E}"/>
              </a:ext>
            </a:extLst>
          </p:cNvPr>
          <p:cNvSpPr txBox="1"/>
          <p:nvPr/>
        </p:nvSpPr>
        <p:spPr>
          <a:xfrm>
            <a:off x="952500" y="4243370"/>
            <a:ext cx="7531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Threshold speed of </a:t>
            </a:r>
            <a:r>
              <a:rPr lang="en-US" sz="1200" b="1" dirty="0"/>
              <a:t>70 km/h </a:t>
            </a:r>
            <a:r>
              <a:rPr lang="en-US" sz="1200" dirty="0"/>
              <a:t>separates the samples into free-flow and non-free-flow conditions.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48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BA16D-3F32-A343-968F-FCE67BB3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680A8-7B9E-B440-8F67-DA8E025687A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7FBA0-DA49-2D44-B5F7-26C0A441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EC96D8-643E-8440-8057-6042A1A8E0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191669"/>
            <a:ext cx="7559674" cy="3139478"/>
          </a:xfrm>
        </p:spPr>
        <p:txBody>
          <a:bodyPr/>
          <a:lstStyle/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Introduction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Backgrounds</a:t>
            </a:r>
            <a:endParaRPr lang="en-US" sz="1800" dirty="0"/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Datasets and Methodology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Results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Discussion</a:t>
            </a:r>
          </a:p>
          <a:p>
            <a:pPr marL="342900" indent="-342900">
              <a:lnSpc>
                <a:spcPts val="2160"/>
              </a:lnSpc>
              <a:buFont typeface="+mj-lt"/>
              <a:buAutoNum type="arabicPeriod"/>
            </a:pPr>
            <a:r>
              <a:rPr lang="en-US" sz="2000" dirty="0"/>
              <a:t>Conclusion and 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7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A7B504-29F5-3447-82AF-B5F2985E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91" y="646720"/>
            <a:ext cx="4738909" cy="3935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989F4-681D-8945-BE63-05C7E6C41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 Structure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F0189-8E4C-3E45-9449-1DC7D03ACE4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015DA-2BFB-C649-A1DD-614970694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6D5777-A7C3-F34A-99F3-C8F74E7E125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1214297"/>
            <a:ext cx="3712928" cy="3612000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b="1" dirty="0"/>
              <a:t>ANN </a:t>
            </a:r>
            <a:r>
              <a:rPr lang="en-US" sz="1800" dirty="0"/>
              <a:t>is a </a:t>
            </a:r>
            <a:r>
              <a:rPr lang="en-US" sz="1800" dirty="0">
                <a:solidFill>
                  <a:srgbClr val="00B050"/>
                </a:solidFill>
              </a:rPr>
              <a:t>data-driven/non-parametric </a:t>
            </a:r>
            <a:r>
              <a:rPr lang="en-US" sz="1800" dirty="0"/>
              <a:t>machine learning         (deep learning) method with the following advantages: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432FF"/>
                </a:solidFill>
              </a:rPr>
              <a:t>Adaptive</a:t>
            </a:r>
            <a:r>
              <a:rPr lang="en-US" sz="1600" dirty="0"/>
              <a:t> to data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Good in </a:t>
            </a:r>
            <a:r>
              <a:rPr lang="en-US" dirty="0"/>
              <a:t>learning </a:t>
            </a:r>
            <a:r>
              <a:rPr lang="en-US" dirty="0">
                <a:solidFill>
                  <a:srgbClr val="0432FF"/>
                </a:solidFill>
              </a:rPr>
              <a:t>nonlinear </a:t>
            </a:r>
            <a:r>
              <a:rPr lang="en-US" dirty="0"/>
              <a:t>and</a:t>
            </a:r>
            <a:r>
              <a:rPr lang="en-US" dirty="0">
                <a:solidFill>
                  <a:srgbClr val="0432FF"/>
                </a:solidFill>
              </a:rPr>
              <a:t> complex relationships</a:t>
            </a:r>
            <a:r>
              <a:rPr lang="en-US" dirty="0"/>
              <a:t> in </a:t>
            </a:r>
            <a:r>
              <a:rPr lang="en-US" dirty="0">
                <a:solidFill>
                  <a:srgbClr val="FF0000"/>
                </a:solidFill>
              </a:rPr>
              <a:t>high-dimensional data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1D364-5A30-684A-91F0-54DDAF91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BC20-B062-0A4C-B8CE-AA297413EA8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9218-868B-664A-B21F-A23D3839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E7C81F-AB28-2D49-A276-F90C5F7E53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1584909"/>
          </a:xfrm>
        </p:spPr>
        <p:txBody>
          <a:bodyPr/>
          <a:lstStyle/>
          <a:p>
            <a:pPr marL="0" indent="0">
              <a:lnSpc>
                <a:spcPts val="1920"/>
              </a:lnSpc>
              <a:buNone/>
            </a:pPr>
            <a:r>
              <a:rPr lang="en-US" dirty="0"/>
              <a:t>Five ANN models are developed to extract: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00B050"/>
                </a:solidFill>
              </a:rPr>
              <a:t>Static</a:t>
            </a:r>
            <a:r>
              <a:rPr lang="en-US" sz="1400" dirty="0"/>
              <a:t> flow-speed relationship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Flow-speed relationships considering </a:t>
            </a:r>
            <a:r>
              <a:rPr lang="en-US" sz="1400" dirty="0">
                <a:solidFill>
                  <a:srgbClr val="0432FF"/>
                </a:solidFill>
              </a:rPr>
              <a:t>temporal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0432FF"/>
                </a:solidFill>
              </a:rPr>
              <a:t>spatial dependencies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r>
              <a:rPr lang="en-US" sz="1400" dirty="0"/>
              <a:t>Traffic flow relationship between multiple input variables in a </a:t>
            </a:r>
            <a:r>
              <a:rPr lang="en-US" sz="1400" dirty="0">
                <a:solidFill>
                  <a:srgbClr val="FF0000"/>
                </a:solidFill>
              </a:rPr>
              <a:t>multivariate setting</a:t>
            </a:r>
            <a:r>
              <a:rPr lang="en-US" sz="1400" dirty="0"/>
              <a:t>.</a:t>
            </a:r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ts val="1920"/>
              </a:lnSpc>
              <a:buFont typeface="+mj-lt"/>
              <a:buAutoNum type="arabicPeriod"/>
            </a:pPr>
            <a:endParaRPr lang="en-US" dirty="0"/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𝑡𝑡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22922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PMingLiU" panose="02020500000000000000" pitchFamily="18" charset="-120"/>
                                        <a:cs typeface="Times New Roman" panose="020206030504050203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PMingLiU" panose="02020500000000000000" pitchFamily="18" charset="-12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DE4F0553-8512-5F49-931D-94869A6224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9340348"/>
                  </p:ext>
                </p:extLst>
              </p:nvPr>
            </p:nvGraphicFramePr>
            <p:xfrm>
              <a:off x="1196642" y="2569970"/>
              <a:ext cx="7280497" cy="2042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88657">
                      <a:extLst>
                        <a:ext uri="{9D8B030D-6E8A-4147-A177-3AD203B41FA5}">
                          <a16:colId xmlns:a16="http://schemas.microsoft.com/office/drawing/2014/main" val="3140949793"/>
                        </a:ext>
                      </a:extLst>
                    </a:gridCol>
                    <a:gridCol w="763566">
                      <a:extLst>
                        <a:ext uri="{9D8B030D-6E8A-4147-A177-3AD203B41FA5}">
                          <a16:colId xmlns:a16="http://schemas.microsoft.com/office/drawing/2014/main" val="2761024471"/>
                        </a:ext>
                      </a:extLst>
                    </a:gridCol>
                    <a:gridCol w="1130548">
                      <a:extLst>
                        <a:ext uri="{9D8B030D-6E8A-4147-A177-3AD203B41FA5}">
                          <a16:colId xmlns:a16="http://schemas.microsoft.com/office/drawing/2014/main" val="2462534022"/>
                        </a:ext>
                      </a:extLst>
                    </a:gridCol>
                    <a:gridCol w="651102">
                      <a:extLst>
                        <a:ext uri="{9D8B030D-6E8A-4147-A177-3AD203B41FA5}">
                          <a16:colId xmlns:a16="http://schemas.microsoft.com/office/drawing/2014/main" val="2757071377"/>
                        </a:ext>
                      </a:extLst>
                    </a:gridCol>
                    <a:gridCol w="639264">
                      <a:extLst>
                        <a:ext uri="{9D8B030D-6E8A-4147-A177-3AD203B41FA5}">
                          <a16:colId xmlns:a16="http://schemas.microsoft.com/office/drawing/2014/main" val="164871646"/>
                        </a:ext>
                      </a:extLst>
                    </a:gridCol>
                    <a:gridCol w="976655">
                      <a:extLst>
                        <a:ext uri="{9D8B030D-6E8A-4147-A177-3AD203B41FA5}">
                          <a16:colId xmlns:a16="http://schemas.microsoft.com/office/drawing/2014/main" val="1129383721"/>
                        </a:ext>
                      </a:extLst>
                    </a:gridCol>
                    <a:gridCol w="1630705">
                      <a:extLst>
                        <a:ext uri="{9D8B030D-6E8A-4147-A177-3AD203B41FA5}">
                          <a16:colId xmlns:a16="http://schemas.microsoft.com/office/drawing/2014/main" val="185770619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Input Features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Speed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Travel Time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Hour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Day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Location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i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Equation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33162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04167" b="-4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93826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196000" b="-36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747729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308333" b="-2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672275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Temporal ANN2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408333" b="-18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502408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Spatial-temporal ANN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✓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45736" t="-297561" b="-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2159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7159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CFFE6-6819-7443-882D-B31F119B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74F927-87DA-DB4C-91C1-76C48CAD8BC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20CA5-F517-8745-9315-8802F507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66A430-8406-8840-B788-17CDB4A1DD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93800"/>
            <a:ext cx="7559674" cy="3460510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The root mean squared error (</a:t>
            </a:r>
            <a:r>
              <a:rPr lang="en-US" dirty="0">
                <a:solidFill>
                  <a:srgbClr val="0432FF"/>
                </a:solidFill>
              </a:rPr>
              <a:t>RMSE</a:t>
            </a:r>
            <a:r>
              <a:rPr lang="en-US" dirty="0"/>
              <a:t>) and the mean absolute percentage error (</a:t>
            </a:r>
            <a:r>
              <a:rPr lang="en-US" dirty="0">
                <a:solidFill>
                  <a:srgbClr val="FF0000"/>
                </a:solidFill>
              </a:rPr>
              <a:t>MAPE</a:t>
            </a:r>
            <a:r>
              <a:rPr lang="en-US" dirty="0"/>
              <a:t>) are used to evaluate the models' accuracy.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4E8B99-CB82-FC4D-AF1F-7F1B4A692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16" y="2247807"/>
            <a:ext cx="5708650" cy="17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7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61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DDF71-B8D0-FE40-BCC1-1FD5F883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Smoothing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A7594E-81E2-B344-B50D-E88C18D566E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31889-D2E3-7F4D-B7FD-5DFFB61B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CFEEFB-CE12-0249-8DD8-8F31D3A9D1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09402"/>
            <a:ext cx="7559674" cy="371499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To remove </a:t>
            </a:r>
            <a:r>
              <a:rPr lang="en-US" dirty="0">
                <a:solidFill>
                  <a:srgbClr val="0432FF"/>
                </a:solidFill>
              </a:rPr>
              <a:t>noise </a:t>
            </a:r>
            <a:r>
              <a:rPr lang="en-US" dirty="0"/>
              <a:t>in the INRIX and MCS time-series data, i.e., speed and flow, and expose the variable values that represent the trends.  </a:t>
            </a:r>
          </a:p>
          <a:p>
            <a:pPr>
              <a:lnSpc>
                <a:spcPts val="1920"/>
              </a:lnSpc>
            </a:pPr>
            <a:r>
              <a:rPr lang="en-US" dirty="0">
                <a:solidFill>
                  <a:srgbClr val="00B050"/>
                </a:solidFill>
              </a:rPr>
              <a:t>Moving average </a:t>
            </a:r>
            <a:r>
              <a:rPr lang="en-US" dirty="0"/>
              <a:t>with a window width of 30 timesteps (30 mins).</a:t>
            </a:r>
          </a:p>
          <a:p>
            <a:pPr marL="0" indent="0">
              <a:lnSpc>
                <a:spcPts val="192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51A127-7B53-3F49-ADAB-13E27293C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1" y="2296952"/>
            <a:ext cx="4081239" cy="2277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2A3EB6-AD79-8C4F-B6B0-647D5312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07" y="2296952"/>
            <a:ext cx="4100705" cy="227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7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B203B2-CBFB-944D-A8AE-ED6F6394C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53" y="2363189"/>
            <a:ext cx="4230929" cy="23837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C7AD1-2D95-CE40-B665-8E8DE3148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363189"/>
            <a:ext cx="4230929" cy="2383718"/>
          </a:xfrm>
          <a:prstGeom prst="rect">
            <a:avLst/>
          </a:prstGeom>
        </p:spPr>
      </p:pic>
      <p:sp>
        <p:nvSpPr>
          <p:cNvPr id="8" name="Rubrik 7">
            <a:extLst>
              <a:ext uri="{FF2B5EF4-FFF2-40B4-BE49-F238E27FC236}">
                <a16:creationId xmlns:a16="http://schemas.microsoft.com/office/drawing/2014/main" id="{387555E4-1462-704B-824D-67235242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Shifting</a:t>
            </a:r>
            <a:endParaRPr lang="en-GB" sz="2400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2021-05-09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9" name="Platshållare för innehåll 8">
            <a:extLst>
              <a:ext uri="{FF2B5EF4-FFF2-40B4-BE49-F238E27FC236}">
                <a16:creationId xmlns:a16="http://schemas.microsoft.com/office/drawing/2014/main" id="{1ACA8915-11D9-104B-B56A-314C1C6FBA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82828" y="925626"/>
            <a:ext cx="7559674" cy="1241621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0432FF"/>
                </a:solidFill>
              </a:rPr>
              <a:t>6-minute latency </a:t>
            </a:r>
            <a:r>
              <a:rPr lang="en-US" dirty="0"/>
              <a:t>of speed is observed in </a:t>
            </a:r>
            <a:r>
              <a:rPr lang="en-US" dirty="0">
                <a:solidFill>
                  <a:srgbClr val="FF0000"/>
                </a:solidFill>
              </a:rPr>
              <a:t>INRIX</a:t>
            </a:r>
            <a:r>
              <a:rPr lang="en-US" dirty="0"/>
              <a:t> datasets compared with the </a:t>
            </a:r>
            <a:r>
              <a:rPr lang="en-US" dirty="0">
                <a:solidFill>
                  <a:srgbClr val="FF0000"/>
                </a:solidFill>
              </a:rPr>
              <a:t>MCS</a:t>
            </a:r>
            <a:r>
              <a:rPr lang="en-US" dirty="0"/>
              <a:t> speed. </a:t>
            </a:r>
          </a:p>
          <a:p>
            <a:pPr>
              <a:lnSpc>
                <a:spcPct val="110000"/>
              </a:lnSpc>
            </a:pPr>
            <a:r>
              <a:rPr lang="en-US" dirty="0"/>
              <a:t>Shift the INRIX timestamps by 360 sec to remove the time-lag between two measurements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E31680C-68C8-7E43-BA09-AECF7720293C}"/>
              </a:ext>
            </a:extLst>
          </p:cNvPr>
          <p:cNvSpPr/>
          <p:nvPr/>
        </p:nvSpPr>
        <p:spPr>
          <a:xfrm>
            <a:off x="3900662" y="3877293"/>
            <a:ext cx="825717" cy="4344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360s</a:t>
            </a:r>
          </a:p>
        </p:txBody>
      </p:sp>
    </p:spTree>
    <p:extLst>
      <p:ext uri="{BB962C8B-B14F-4D97-AF65-F5344CB8AC3E}">
        <p14:creationId xmlns:p14="http://schemas.microsoft.com/office/powerpoint/2010/main" val="257785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Data Preparation: Feature Standardization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A3EF39-DA0F-9342-818A-B506E3D7D4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345730" cy="175226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432FF"/>
                </a:solidFill>
              </a:rPr>
              <a:t>North segment’s median speed </a:t>
            </a:r>
            <a:r>
              <a:rPr lang="en-US" dirty="0"/>
              <a:t>before the standardization is approximately  </a:t>
            </a:r>
            <a:r>
              <a:rPr lang="en-US" dirty="0">
                <a:solidFill>
                  <a:srgbClr val="FF0000"/>
                </a:solidFill>
              </a:rPr>
              <a:t>3 km slower</a:t>
            </a:r>
            <a:r>
              <a:rPr lang="en-US" dirty="0"/>
              <a:t> than median speed on the south segment.</a:t>
            </a:r>
          </a:p>
          <a:p>
            <a:pPr>
              <a:lnSpc>
                <a:spcPct val="120000"/>
              </a:lnSpc>
            </a:pPr>
            <a:r>
              <a:rPr lang="en-US" dirty="0"/>
              <a:t>After </a:t>
            </a:r>
            <a:r>
              <a:rPr lang="en-US" dirty="0">
                <a:solidFill>
                  <a:srgbClr val="0432FF"/>
                </a:solidFill>
              </a:rPr>
              <a:t>standardization</a:t>
            </a:r>
            <a:r>
              <a:rPr lang="en-US" dirty="0"/>
              <a:t>, both segments’ </a:t>
            </a:r>
            <a:r>
              <a:rPr lang="en-US" dirty="0">
                <a:solidFill>
                  <a:srgbClr val="00B050"/>
                </a:solidFill>
              </a:rPr>
              <a:t>median speed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interquartile ranges </a:t>
            </a:r>
            <a:r>
              <a:rPr lang="en-US" dirty="0"/>
              <a:t>are similar.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89B7F6-D4C0-3F40-8DE7-46293866E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11" y="2249547"/>
            <a:ext cx="5209308" cy="26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43A151-BFFF-FC46-AABF-C9B528ADD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63" y="2182346"/>
            <a:ext cx="3765116" cy="2704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Model Training: Baseline Model vs. ANN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07E9D-87D6-DC40-B9AD-5C2FE757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ANN flow-speed relation </a:t>
            </a:r>
            <a:r>
              <a:rPr lang="en-US" dirty="0"/>
              <a:t>fits the training samples </a:t>
            </a:r>
            <a:r>
              <a:rPr lang="en-US" dirty="0">
                <a:solidFill>
                  <a:srgbClr val="0432FF"/>
                </a:solidFill>
              </a:rPr>
              <a:t>better</a:t>
            </a:r>
            <a:r>
              <a:rPr lang="en-US" dirty="0"/>
              <a:t> than </a:t>
            </a:r>
            <a:r>
              <a:rPr lang="en-US" dirty="0">
                <a:solidFill>
                  <a:srgbClr val="FF0000"/>
                </a:solidFill>
              </a:rPr>
              <a:t>the baseline relation</a:t>
            </a:r>
            <a:r>
              <a:rPr lang="en-US" dirty="0"/>
              <a:t>, especially in the free-flow regime.</a:t>
            </a:r>
          </a:p>
          <a:p>
            <a:pPr>
              <a:lnSpc>
                <a:spcPct val="110000"/>
              </a:lnSpc>
            </a:pPr>
            <a:r>
              <a:rPr lang="en-US" dirty="0"/>
              <a:t>However, a </a:t>
            </a:r>
            <a:r>
              <a:rPr lang="en-US" dirty="0">
                <a:solidFill>
                  <a:srgbClr val="0432FF"/>
                </a:solidFill>
              </a:rPr>
              <a:t>deterministic curve </a:t>
            </a:r>
            <a:r>
              <a:rPr lang="en-US" dirty="0"/>
              <a:t>could not capture the </a:t>
            </a:r>
            <a:r>
              <a:rPr lang="en-US" dirty="0">
                <a:solidFill>
                  <a:srgbClr val="FF0000"/>
                </a:solidFill>
              </a:rPr>
              <a:t>flow variation </a:t>
            </a:r>
            <a:r>
              <a:rPr lang="en-US" dirty="0"/>
              <a:t>given the same speed under different traffic conditions.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11E5CE-0E09-7C48-83F7-307CE5D69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28" y="2945081"/>
            <a:ext cx="3961781" cy="10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EAD1-5B01-7D49-A036-5FED7ED0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00" y="251752"/>
            <a:ext cx="7552857" cy="673874"/>
          </a:xfrm>
        </p:spPr>
        <p:txBody>
          <a:bodyPr/>
          <a:lstStyle/>
          <a:p>
            <a:r>
              <a:rPr lang="en-US" sz="2400" dirty="0"/>
              <a:t>Model Training: ANN with Temporal Dependency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3A025-7408-E844-9B35-ED9151B350C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250825" y="5020776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31657352-1544-8147-8836-980B9BF49B48}"/>
              </a:ext>
            </a:extLst>
          </p:cNvPr>
          <p:cNvSpPr txBox="1">
            <a:spLocks/>
          </p:cNvSpPr>
          <p:nvPr/>
        </p:nvSpPr>
        <p:spPr>
          <a:xfrm>
            <a:off x="1062000" y="925626"/>
            <a:ext cx="7559674" cy="3798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People’s </a:t>
            </a:r>
            <a:r>
              <a:rPr lang="en-US" altLang="zh-TW" dirty="0">
                <a:solidFill>
                  <a:srgbClr val="0432FF"/>
                </a:solidFill>
              </a:rPr>
              <a:t>daily and weekly routine activities </a:t>
            </a:r>
            <a:r>
              <a:rPr lang="en-US" altLang="zh-TW" dirty="0"/>
              <a:t>influence the </a:t>
            </a:r>
            <a:r>
              <a:rPr lang="en-US" altLang="zh-TW" dirty="0">
                <a:solidFill>
                  <a:srgbClr val="00B050"/>
                </a:solidFill>
              </a:rPr>
              <a:t>traffic conditions </a:t>
            </a:r>
            <a:r>
              <a:rPr lang="en-US" altLang="zh-TW" dirty="0"/>
              <a:t>on the road.</a:t>
            </a:r>
          </a:p>
          <a:p>
            <a:pPr marL="0"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Temporal ANN learned many </a:t>
            </a:r>
            <a:r>
              <a:rPr lang="en-US" altLang="zh-TW" dirty="0">
                <a:solidFill>
                  <a:srgbClr val="0432FF"/>
                </a:solidFill>
              </a:rPr>
              <a:t>micro-relations</a:t>
            </a:r>
            <a:r>
              <a:rPr lang="en-US" altLang="zh-TW" dirty="0"/>
              <a:t> for different time segments to capture the changes of traffic conditions over time.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980FB-D8A4-7A44-BC27-FA609B65C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63" y="2173185"/>
            <a:ext cx="3883518" cy="27894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C7C32F9-1827-A64D-9F64-4DA36709B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01" y="2517945"/>
            <a:ext cx="4752505" cy="19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6B167F-8470-FA43-A00A-CC3093727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77" y="2459347"/>
            <a:ext cx="5170646" cy="2548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2ACD5-07CD-1A47-8B8C-2C3D43C9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F45BF-70E4-324C-BD86-94083FA0EA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7AE4D-0D9C-FB41-9D6E-EFE612D89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1B8E66-9EFF-5943-A98D-9A2586A106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25626"/>
            <a:ext cx="7559674" cy="1620981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A</a:t>
            </a:r>
            <a:r>
              <a:rPr lang="en-US" dirty="0"/>
              <a:t>ll models are </a:t>
            </a:r>
            <a:r>
              <a:rPr lang="en-US" altLang="zh-TW" dirty="0"/>
              <a:t>validated</a:t>
            </a:r>
            <a:r>
              <a:rPr lang="zh-TW" altLang="en-US" dirty="0"/>
              <a:t> </a:t>
            </a:r>
            <a:r>
              <a:rPr lang="en-US" dirty="0"/>
              <a:t>on the south and north </a:t>
            </a:r>
            <a:r>
              <a:rPr lang="en-US" dirty="0">
                <a:solidFill>
                  <a:srgbClr val="0432FF"/>
                </a:solidFill>
              </a:rPr>
              <a:t>test dataset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in a</a:t>
            </a:r>
            <a:r>
              <a:rPr lang="zh-TW" altLang="en-US" dirty="0"/>
              <a:t> </a:t>
            </a:r>
            <a:r>
              <a:rPr lang="en-US" dirty="0"/>
              <a:t>week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Models generally perform better on </a:t>
            </a:r>
            <a:r>
              <a:rPr lang="en-US" dirty="0">
                <a:solidFill>
                  <a:srgbClr val="0432FF"/>
                </a:solidFill>
              </a:rPr>
              <a:t>the south segment</a:t>
            </a:r>
            <a:r>
              <a:rPr lang="en-US" dirty="0"/>
              <a:t>, where the models</a:t>
            </a:r>
            <a:r>
              <a:rPr lang="zh-TW" altLang="en-US" dirty="0"/>
              <a:t> </a:t>
            </a:r>
            <a:r>
              <a:rPr lang="en-US" dirty="0"/>
              <a:t>were trained, than on the </a:t>
            </a:r>
            <a:r>
              <a:rPr lang="en-US" dirty="0">
                <a:solidFill>
                  <a:srgbClr val="FF0000"/>
                </a:solidFill>
              </a:rPr>
              <a:t>north segment</a:t>
            </a:r>
            <a:r>
              <a:rPr lang="en-US" dirty="0"/>
              <a:t>,</a:t>
            </a:r>
            <a:r>
              <a:rPr lang="zh-TW" altLang="en-US" dirty="0"/>
              <a:t> </a:t>
            </a:r>
            <a:r>
              <a:rPr lang="en-US" dirty="0"/>
              <a:t>except </a:t>
            </a:r>
            <a:r>
              <a:rPr lang="en-US" b="1" dirty="0">
                <a:solidFill>
                  <a:srgbClr val="00B050"/>
                </a:solidFill>
              </a:rPr>
              <a:t>the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spatiotemporal ANN model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Generally speaking, t</a:t>
            </a:r>
            <a:r>
              <a:rPr lang="en-US" dirty="0"/>
              <a:t>he models’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performance improve</a:t>
            </a:r>
            <a:r>
              <a:rPr lang="en-US" altLang="zh-TW" dirty="0">
                <a:solidFill>
                  <a:srgbClr val="0432FF"/>
                </a:solidFill>
              </a:rPr>
              <a:t>s</a:t>
            </a:r>
            <a:r>
              <a:rPr lang="en-US" dirty="0"/>
              <a:t> when </a:t>
            </a:r>
            <a:r>
              <a:rPr lang="en-US" altLang="zh-TW" dirty="0"/>
              <a:t>we</a:t>
            </a:r>
            <a:r>
              <a:rPr lang="zh-TW" altLang="en-US" dirty="0"/>
              <a:t> </a:t>
            </a:r>
            <a:r>
              <a:rPr lang="en-US" altLang="zh-TW" dirty="0"/>
              <a:t>incorporate</a:t>
            </a:r>
            <a:r>
              <a:rPr lang="en-US" dirty="0"/>
              <a:t> new </a:t>
            </a:r>
            <a:r>
              <a:rPr lang="en-US" altLang="zh-TW" dirty="0"/>
              <a:t>dependency.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E7CF-567E-5E4A-AB76-D66AA158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Comparison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DC670-7E2E-A045-9327-FF3C1A76B5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0A90C-B423-3045-8D40-15F7618D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9D6FFC-EB52-1547-A235-F86D993BF7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dirty="0"/>
              <a:t>ll ANN models outperformed the</a:t>
            </a:r>
            <a:r>
              <a:rPr lang="zh-TW" altLang="en-US" dirty="0"/>
              <a:t> </a:t>
            </a:r>
            <a:r>
              <a:rPr lang="en-US" dirty="0"/>
              <a:t>baseline model.</a:t>
            </a:r>
          </a:p>
          <a:p>
            <a:pPr>
              <a:lnSpc>
                <a:spcPct val="120000"/>
              </a:lnSpc>
            </a:pPr>
            <a:r>
              <a:rPr lang="en-US" dirty="0"/>
              <a:t>Incorporating </a:t>
            </a:r>
            <a:r>
              <a:rPr lang="en-US" dirty="0">
                <a:solidFill>
                  <a:srgbClr val="0432FF"/>
                </a:solidFill>
              </a:rPr>
              <a:t>temporal factors </a:t>
            </a:r>
            <a:r>
              <a:rPr lang="en-US" dirty="0"/>
              <a:t>improves the performance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considerably</a:t>
            </a:r>
            <a:r>
              <a:rPr lang="zh-TW" altLang="en-US" dirty="0"/>
              <a:t> </a:t>
            </a:r>
            <a:r>
              <a:rPr lang="en-US" altLang="zh-TW" dirty="0"/>
              <a:t>(~90%).</a:t>
            </a:r>
          </a:p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rgbClr val="00B050"/>
                </a:solidFill>
              </a:rPr>
              <a:t>T</a:t>
            </a:r>
            <a:r>
              <a:rPr lang="en-US" dirty="0">
                <a:solidFill>
                  <a:srgbClr val="00B050"/>
                </a:solidFill>
              </a:rPr>
              <a:t>ravel time </a:t>
            </a:r>
            <a:r>
              <a:rPr lang="en-US" dirty="0"/>
              <a:t>as</a:t>
            </a:r>
            <a:r>
              <a:rPr lang="zh-TW" altLang="en-US" dirty="0"/>
              <a:t> </a:t>
            </a:r>
            <a:r>
              <a:rPr lang="en-US" dirty="0"/>
              <a:t>an additional information source contributes </a:t>
            </a:r>
            <a:r>
              <a:rPr lang="en-US" altLang="zh-TW" dirty="0">
                <a:solidFill>
                  <a:srgbClr val="0432FF"/>
                </a:solidFill>
              </a:rPr>
              <a:t>tiny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improvements</a:t>
            </a:r>
            <a:r>
              <a:rPr lang="en-US" altLang="zh-TW" dirty="0"/>
              <a:t>.</a:t>
            </a:r>
          </a:p>
          <a:p>
            <a:pPr>
              <a:lnSpc>
                <a:spcPct val="120000"/>
              </a:lnSpc>
            </a:pPr>
            <a:r>
              <a:rPr lang="en-US" dirty="0"/>
              <a:t>ANN models </a:t>
            </a:r>
            <a:r>
              <a:rPr lang="en-US" altLang="zh-TW" dirty="0"/>
              <a:t>generally</a:t>
            </a:r>
            <a:r>
              <a:rPr lang="zh-TW" altLang="en-US" dirty="0"/>
              <a:t> </a:t>
            </a:r>
            <a:r>
              <a:rPr lang="en-US" dirty="0"/>
              <a:t>achieve </a:t>
            </a:r>
            <a:r>
              <a:rPr lang="en-US" dirty="0">
                <a:solidFill>
                  <a:srgbClr val="00B050"/>
                </a:solidFill>
              </a:rPr>
              <a:t>more improvements </a:t>
            </a:r>
            <a:r>
              <a:rPr lang="en-US" dirty="0"/>
              <a:t>on 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north segment </a:t>
            </a:r>
            <a:r>
              <a:rPr lang="en-US" dirty="0"/>
              <a:t>than on the</a:t>
            </a:r>
            <a:r>
              <a:rPr lang="en-US" dirty="0">
                <a:solidFill>
                  <a:srgbClr val="FF0000"/>
                </a:solidFill>
              </a:rPr>
              <a:t> south segment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D9908C-E85A-A04A-BAD4-B33165EF5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42" y="3188933"/>
            <a:ext cx="7101444" cy="146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E9129-08BD-7542-8D6B-AFF84E42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Flow</a:t>
            </a:r>
            <a:r>
              <a:rPr lang="zh-TW" altLang="en-US" dirty="0"/>
              <a:t> </a:t>
            </a:r>
            <a:r>
              <a:rPr lang="en-US" altLang="zh-TW" dirty="0"/>
              <a:t>Estimations:</a:t>
            </a:r>
            <a:r>
              <a:rPr lang="zh-TW" altLang="en-US" dirty="0"/>
              <a:t> </a:t>
            </a:r>
            <a:r>
              <a:rPr lang="en-US" altLang="zh-TW" dirty="0"/>
              <a:t>RMSE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35EC49-21B5-4744-BB11-D4A4DB72A3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023E4-5727-2E4C-8FE8-68C85955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ABA826-A5EA-4A4A-B85D-7155253664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6850" y="1112400"/>
            <a:ext cx="7559674" cy="361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TW" dirty="0"/>
              <a:t>The overall trend of performance in RMSE is </a:t>
            </a:r>
            <a:r>
              <a:rPr lang="en-US" altLang="zh-TW" dirty="0">
                <a:solidFill>
                  <a:srgbClr val="00B050"/>
                </a:solidFill>
              </a:rPr>
              <a:t>similar</a:t>
            </a:r>
            <a:r>
              <a:rPr lang="en-US" altLang="zh-TW" dirty="0"/>
              <a:t> to the trend in MAPE.</a:t>
            </a:r>
          </a:p>
          <a:p>
            <a:pPr>
              <a:lnSpc>
                <a:spcPct val="120000"/>
              </a:lnSpc>
            </a:pPr>
            <a:r>
              <a:rPr lang="en-US" altLang="zh-TW" dirty="0"/>
              <a:t>However,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i</a:t>
            </a:r>
            <a:r>
              <a:rPr lang="en-US" dirty="0">
                <a:solidFill>
                  <a:srgbClr val="0432FF"/>
                </a:solidFill>
              </a:rPr>
              <a:t>ncorporation of travel time </a:t>
            </a:r>
            <a:r>
              <a:rPr lang="en-US" dirty="0"/>
              <a:t>could slightly degrade the ANN’s performance on the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north segment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9138F-1958-0343-95B3-9831B4813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63" y="2458192"/>
            <a:ext cx="7500082" cy="15075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3F747F-D3AC-5A44-A07B-6F680EAA6366}"/>
              </a:ext>
            </a:extLst>
          </p:cNvPr>
          <p:cNvSpPr/>
          <p:nvPr/>
        </p:nvSpPr>
        <p:spPr>
          <a:xfrm>
            <a:off x="3619337" y="3449781"/>
            <a:ext cx="991590" cy="184067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9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Flows on South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698031-701A-3347-A930-829C53DD29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92"/>
          <a:stretch/>
        </p:blipFill>
        <p:spPr>
          <a:xfrm>
            <a:off x="1008672" y="2418736"/>
            <a:ext cx="3831734" cy="2386543"/>
          </a:xfrm>
        </p:spPr>
      </p:pic>
      <p:pic>
        <p:nvPicPr>
          <p:cNvPr id="12" name="Content Placeholder 10">
            <a:extLst>
              <a:ext uri="{FF2B5EF4-FFF2-40B4-BE49-F238E27FC236}">
                <a16:creationId xmlns:a16="http://schemas.microsoft.com/office/drawing/2014/main" id="{4EFDE623-792E-194B-99AD-22D02695A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2"/>
          <a:stretch/>
        </p:blipFill>
        <p:spPr>
          <a:xfrm>
            <a:off x="4814790" y="2418735"/>
            <a:ext cx="3831734" cy="2386543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6"/>
            <a:ext cx="7559674" cy="1472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/>
              <a:t>The temporal ANN model successfully captures the typical </a:t>
            </a:r>
            <a:r>
              <a:rPr lang="en-US" dirty="0">
                <a:solidFill>
                  <a:srgbClr val="0432FF"/>
                </a:solidFill>
              </a:rPr>
              <a:t>two-peak flow pattern</a:t>
            </a:r>
            <a:r>
              <a:rPr lang="en-US" dirty="0"/>
              <a:t> on a weekday and the </a:t>
            </a:r>
            <a:r>
              <a:rPr lang="en-US" dirty="0">
                <a:solidFill>
                  <a:srgbClr val="FF0000"/>
                </a:solidFill>
              </a:rPr>
              <a:t>one-peak pattern </a:t>
            </a:r>
            <a:r>
              <a:rPr lang="en-US" dirty="0"/>
              <a:t>on the weekend.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Discontinuities</a:t>
            </a:r>
            <a:r>
              <a:rPr lang="en-US" dirty="0"/>
              <a:t> are observed at </a:t>
            </a:r>
            <a:r>
              <a:rPr lang="en-US" dirty="0">
                <a:solidFill>
                  <a:srgbClr val="00B050"/>
                </a:solidFill>
              </a:rPr>
              <a:t>the transitions between hours</a:t>
            </a:r>
            <a:r>
              <a:rPr lang="en-US" dirty="0"/>
              <a:t>, especially when the traffic flow changes sharply.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3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A88A-A028-B948-8FE3-7388D992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Estimated Flow on North Segment in a Day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E594D-56C0-7A40-B4CA-A8192B29AF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33432-37C5-6448-BC7A-68673BC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946A7AAD-ED54-0244-9BC0-B792521F26DC}"/>
              </a:ext>
            </a:extLst>
          </p:cNvPr>
          <p:cNvSpPr txBox="1">
            <a:spLocks/>
          </p:cNvSpPr>
          <p:nvPr/>
        </p:nvSpPr>
        <p:spPr>
          <a:xfrm>
            <a:off x="1086850" y="1003465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The temporal ANN model also works well </a:t>
            </a:r>
            <a:r>
              <a:rPr lang="en-US" dirty="0">
                <a:solidFill>
                  <a:srgbClr val="0432FF"/>
                </a:solidFill>
              </a:rPr>
              <a:t>most of the time </a:t>
            </a:r>
            <a:r>
              <a:rPr lang="en-US" dirty="0"/>
              <a:t>on </a:t>
            </a:r>
            <a:r>
              <a:rPr lang="en-US" dirty="0">
                <a:solidFill>
                  <a:srgbClr val="FF0000"/>
                </a:solidFill>
              </a:rPr>
              <a:t>the north segment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It tends to </a:t>
            </a:r>
            <a:r>
              <a:rPr lang="en-US" dirty="0">
                <a:solidFill>
                  <a:srgbClr val="FF0000"/>
                </a:solidFill>
              </a:rPr>
              <a:t>overestimate the traffic flow </a:t>
            </a:r>
            <a:r>
              <a:rPr lang="en-US" dirty="0"/>
              <a:t>when the flow is near the capacity because the north segment’s </a:t>
            </a:r>
            <a:r>
              <a:rPr lang="en-US" dirty="0">
                <a:solidFill>
                  <a:srgbClr val="00B050"/>
                </a:solidFill>
              </a:rPr>
              <a:t>traffic flow characteristics </a:t>
            </a:r>
            <a:r>
              <a:rPr lang="en-US" dirty="0"/>
              <a:t>are slightly different.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25A22-F951-0C40-8B63-010F25F7E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91"/>
          <a:stretch/>
        </p:blipFill>
        <p:spPr>
          <a:xfrm>
            <a:off x="807063" y="2392158"/>
            <a:ext cx="3953664" cy="2468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14C19D-48B9-0B46-A79A-1F2276AC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01"/>
          <a:stretch/>
        </p:blipFill>
        <p:spPr>
          <a:xfrm>
            <a:off x="4793713" y="2392878"/>
            <a:ext cx="3953664" cy="24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0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sz="3200" dirty="0"/>
              <a:t>Discussion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3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125-974D-C146-919C-E1B0F1D1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Speed Drift: Baseline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658B5-DD70-C249-9837-9FB78C6FF7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0EAE-F396-2C48-AE84-A267106B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35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D946AA-2ACD-C042-B752-E0E3FAB704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7" y="2499524"/>
            <a:ext cx="4980451" cy="220304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2A3B7-E972-334D-8417-334E8DBB9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28" y="2280946"/>
            <a:ext cx="3595781" cy="2582776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A05636-6345-2B4D-868D-0A12A86DAD26}"/>
              </a:ext>
            </a:extLst>
          </p:cNvPr>
          <p:cNvSpPr txBox="1">
            <a:spLocks/>
          </p:cNvSpPr>
          <p:nvPr/>
        </p:nvSpPr>
        <p:spPr>
          <a:xfrm>
            <a:off x="1086850" y="948957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speed on the </a:t>
            </a:r>
            <a:r>
              <a:rPr lang="en-US" dirty="0">
                <a:solidFill>
                  <a:srgbClr val="FF0000"/>
                </a:solidFill>
              </a:rPr>
              <a:t>north segment </a:t>
            </a:r>
            <a:r>
              <a:rPr lang="en-US" altLang="zh-TW" dirty="0"/>
              <a:t>is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slightly </a:t>
            </a:r>
            <a:r>
              <a:rPr lang="en-US" altLang="zh-TW" dirty="0">
                <a:solidFill>
                  <a:srgbClr val="00B050"/>
                </a:solidFill>
              </a:rPr>
              <a:t>lower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dirty="0"/>
              <a:t>the south segment’s speed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especially</a:t>
            </a:r>
            <a:r>
              <a:rPr lang="zh-TW" altLang="en-US" dirty="0"/>
              <a:t> </a:t>
            </a:r>
            <a:r>
              <a:rPr lang="en-US" altLang="zh-TW" dirty="0"/>
              <a:t>in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free-flow</a:t>
            </a:r>
            <a:r>
              <a:rPr lang="zh-TW" altLang="en-US" dirty="0"/>
              <a:t> </a:t>
            </a:r>
            <a:r>
              <a:rPr lang="en-US" altLang="zh-TW" dirty="0"/>
              <a:t>regime.</a:t>
            </a: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mismatch</a:t>
            </a:r>
            <a:r>
              <a:rPr lang="en-US" dirty="0"/>
              <a:t> between </a:t>
            </a:r>
            <a:r>
              <a:rPr lang="en-US" dirty="0">
                <a:solidFill>
                  <a:srgbClr val="0432FF"/>
                </a:solidFill>
              </a:rPr>
              <a:t>input speeds </a:t>
            </a:r>
            <a:r>
              <a:rPr lang="en-US" dirty="0"/>
              <a:t>and the calibrated </a:t>
            </a:r>
            <a:r>
              <a:rPr lang="en-US" dirty="0">
                <a:solidFill>
                  <a:srgbClr val="0432FF"/>
                </a:solidFill>
              </a:rPr>
              <a:t>baseline model </a:t>
            </a:r>
            <a:r>
              <a:rPr lang="en-US" dirty="0"/>
              <a:t>leads to larger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performance degradation on the north segment.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1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B4125-974D-C146-919C-E1B0F1D1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Speed Drift: ANN Models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658B5-DD70-C249-9837-9FB78C6FF73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A0EAE-F396-2C48-AE84-A267106B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39A05636-6345-2B4D-868D-0A12A86DAD26}"/>
              </a:ext>
            </a:extLst>
          </p:cNvPr>
          <p:cNvSpPr txBox="1">
            <a:spLocks/>
          </p:cNvSpPr>
          <p:nvPr/>
        </p:nvSpPr>
        <p:spPr>
          <a:xfrm>
            <a:off x="1086850" y="1003465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152615-1021-AE4C-9B58-B64117976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40"/>
          <a:stretch/>
        </p:blipFill>
        <p:spPr>
          <a:xfrm>
            <a:off x="1060463" y="2324017"/>
            <a:ext cx="3346084" cy="2665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F39DF1-D9D9-D446-BCA9-FF7D68D8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1"/>
          <a:stretch/>
        </p:blipFill>
        <p:spPr>
          <a:xfrm>
            <a:off x="4692697" y="2285279"/>
            <a:ext cx="3346083" cy="2678364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E7BE34B-1686-A347-AC5B-15D02A9F98A4}"/>
              </a:ext>
            </a:extLst>
          </p:cNvPr>
          <p:cNvSpPr txBox="1">
            <a:spLocks/>
          </p:cNvSpPr>
          <p:nvPr/>
        </p:nvSpPr>
        <p:spPr>
          <a:xfrm>
            <a:off x="1086850" y="948957"/>
            <a:ext cx="7559674" cy="1389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Standardization mitigates the </a:t>
            </a:r>
            <a:r>
              <a:rPr lang="en-US" dirty="0">
                <a:solidFill>
                  <a:srgbClr val="FF0000"/>
                </a:solidFill>
              </a:rPr>
              <a:t>difference of speed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on adjacent road segments.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ANNs’ </a:t>
            </a:r>
            <a:r>
              <a:rPr lang="en-US" dirty="0">
                <a:solidFill>
                  <a:srgbClr val="0432FF"/>
                </a:solidFill>
              </a:rPr>
              <a:t>flow-speed relation </a:t>
            </a:r>
            <a:r>
              <a:rPr lang="en-US" dirty="0"/>
              <a:t>was trained on the </a:t>
            </a:r>
            <a:r>
              <a:rPr lang="en-US" dirty="0">
                <a:solidFill>
                  <a:srgbClr val="00B050"/>
                </a:solidFill>
              </a:rPr>
              <a:t>standardized speed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b="1" dirty="0"/>
              <a:t>Feature standardization </a:t>
            </a:r>
            <a:r>
              <a:rPr lang="en-US" dirty="0"/>
              <a:t>gives ANNs better </a:t>
            </a:r>
            <a:r>
              <a:rPr lang="en-US" dirty="0">
                <a:solidFill>
                  <a:srgbClr val="00B050"/>
                </a:solidFill>
              </a:rPr>
              <a:t>resistance</a:t>
            </a:r>
            <a:r>
              <a:rPr lang="en-US" dirty="0"/>
              <a:t> to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input drift</a:t>
            </a:r>
            <a:r>
              <a:rPr lang="en-US" altLang="zh-TW" dirty="0">
                <a:solidFill>
                  <a:srgbClr val="FF0000"/>
                </a:solidFill>
              </a:rPr>
              <a:t>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on </a:t>
            </a:r>
            <a:r>
              <a:rPr lang="en-US" altLang="zh-TW" dirty="0"/>
              <a:t>different</a:t>
            </a:r>
            <a:r>
              <a:rPr lang="en-US" dirty="0"/>
              <a:t> road segments.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17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D491-83DB-444C-A782-5DD2D9EB4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Time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771F5-0998-7A48-929E-08CC14D452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0396-1EA6-8540-BDBE-510F2E1D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784D29-9177-F943-B81D-D64D74D2E9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06"/>
          <a:stretch/>
        </p:blipFill>
        <p:spPr>
          <a:xfrm>
            <a:off x="918489" y="3002055"/>
            <a:ext cx="4467506" cy="1275860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F1D05AA-43A5-BF43-B36B-B27AA745FF43}"/>
              </a:ext>
            </a:extLst>
          </p:cNvPr>
          <p:cNvSpPr txBox="1">
            <a:spLocks/>
          </p:cNvSpPr>
          <p:nvPr/>
        </p:nvSpPr>
        <p:spPr>
          <a:xfrm>
            <a:off x="1060463" y="925626"/>
            <a:ext cx="7559674" cy="1542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Mobile data calculate the speed as </a:t>
            </a:r>
            <a:r>
              <a:rPr lang="en-US" dirty="0">
                <a:solidFill>
                  <a:srgbClr val="0432FF"/>
                </a:solidFill>
              </a:rPr>
              <a:t>space mean speed</a:t>
            </a:r>
            <a:r>
              <a:rPr lang="en-US" dirty="0"/>
              <a:t>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Speed and travel time are </a:t>
            </a:r>
            <a:r>
              <a:rPr lang="en-US" dirty="0">
                <a:solidFill>
                  <a:srgbClr val="C00000"/>
                </a:solidFill>
              </a:rPr>
              <a:t>inversely proportional</a:t>
            </a:r>
            <a:r>
              <a:rPr lang="en-US" dirty="0"/>
              <a:t> to each other. 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dirty="0"/>
              <a:t>Travel time as an </a:t>
            </a:r>
            <a:r>
              <a:rPr lang="en-US" dirty="0">
                <a:solidFill>
                  <a:srgbClr val="0432FF"/>
                </a:solidFill>
              </a:rPr>
              <a:t>additional input</a:t>
            </a:r>
            <a:r>
              <a:rPr lang="en-US" dirty="0"/>
              <a:t> provides </a:t>
            </a:r>
            <a:r>
              <a:rPr lang="en-US" dirty="0">
                <a:solidFill>
                  <a:srgbClr val="FF0000"/>
                </a:solidFill>
              </a:rPr>
              <a:t>limited information </a:t>
            </a:r>
            <a:r>
              <a:rPr lang="en-US" dirty="0"/>
              <a:t>for estimation.</a:t>
            </a:r>
          </a:p>
          <a:p>
            <a:r>
              <a:rPr lang="en-US" dirty="0"/>
              <a:t>However, it may </a:t>
            </a:r>
            <a:r>
              <a:rPr lang="en-US" dirty="0">
                <a:solidFill>
                  <a:srgbClr val="0432FF"/>
                </a:solidFill>
              </a:rPr>
              <a:t>complement speed </a:t>
            </a:r>
            <a:r>
              <a:rPr lang="en-US" dirty="0"/>
              <a:t>when the speed value is small.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59C72B-25EB-2E44-AA50-E4BEA5532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101" y="2441904"/>
            <a:ext cx="3008131" cy="23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7630F-3DAD-FA42-86A3-264D2C8D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 Time Drift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E1470-2FDD-B14F-BB66-10B034EFEFC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C161A-8D0B-CE4B-A44E-5FFD7567E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7EF3E4-AE59-1544-B557-FE19637414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7"/>
            <a:ext cx="7559674" cy="3798774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drift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of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travel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time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north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segment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more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severe</a:t>
            </a:r>
            <a:r>
              <a:rPr lang="zh-TW" altLang="en-US" dirty="0"/>
              <a:t> </a:t>
            </a:r>
            <a:r>
              <a:rPr lang="en-US" altLang="zh-TW" dirty="0"/>
              <a:t>than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speed</a:t>
            </a:r>
            <a:r>
              <a:rPr lang="zh-TW" altLang="en-US" dirty="0"/>
              <a:t> </a:t>
            </a:r>
            <a:r>
              <a:rPr lang="en-US" altLang="zh-TW" dirty="0"/>
              <a:t>drift.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S</a:t>
            </a:r>
            <a:r>
              <a:rPr lang="en-US" dirty="0"/>
              <a:t>tandardization cannot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completely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eliminate</a:t>
            </a:r>
            <a:r>
              <a:rPr lang="en-US" dirty="0"/>
              <a:t> the difference in travel time distribution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road</a:t>
            </a:r>
            <a:r>
              <a:rPr lang="zh-TW" altLang="en-US" dirty="0"/>
              <a:t> </a:t>
            </a:r>
            <a:r>
              <a:rPr lang="en-US" altLang="zh-TW" dirty="0"/>
              <a:t>segments.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dirty="0"/>
              <a:t>There</a:t>
            </a:r>
            <a:r>
              <a:rPr lang="zh-TW" altLang="en-US" dirty="0"/>
              <a:t> </a:t>
            </a:r>
            <a:r>
              <a:rPr lang="en-US" altLang="zh-TW" dirty="0"/>
              <a:t>could</a:t>
            </a:r>
            <a:r>
              <a:rPr lang="zh-TW" altLang="en-US" dirty="0"/>
              <a:t> </a:t>
            </a:r>
            <a:r>
              <a:rPr lang="en-US" altLang="zh-TW" dirty="0"/>
              <a:t>be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slight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mismatch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input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travel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times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trained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ANN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model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on the </a:t>
            </a:r>
            <a:r>
              <a:rPr lang="en-US" altLang="zh-TW" dirty="0"/>
              <a:t>north</a:t>
            </a:r>
            <a:r>
              <a:rPr lang="en-US" dirty="0"/>
              <a:t> segmen</a:t>
            </a:r>
            <a:r>
              <a:rPr lang="en-US" altLang="zh-TW" dirty="0"/>
              <a:t>t.</a:t>
            </a:r>
            <a:r>
              <a:rPr lang="zh-TW" altLang="en-US" dirty="0"/>
              <a:t> 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zh-TW" altLang="en-US" dirty="0">
                <a:sym typeface="Wingdings" pitchFamily="2" charset="2"/>
              </a:rPr>
              <a:t>  </a:t>
            </a:r>
            <a:r>
              <a:rPr lang="en-US" dirty="0"/>
              <a:t>slight degrad</a:t>
            </a:r>
            <a:r>
              <a:rPr lang="en-US" altLang="zh-TW" dirty="0"/>
              <a:t>ation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altLang="zh-TW" dirty="0"/>
              <a:t>accuracy</a:t>
            </a:r>
            <a:endParaRPr lang="en-US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BB764-404C-4A4E-9436-182042857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25" y="2690658"/>
            <a:ext cx="5231151" cy="231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3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3EDC9-79FA-FD42-9472-9F78816A8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</a:t>
            </a:r>
            <a:r>
              <a:rPr lang="en-US" altLang="zh-TW" dirty="0"/>
              <a:t>-Temporal</a:t>
            </a:r>
            <a:r>
              <a:rPr lang="zh-TW" altLang="en-US" dirty="0"/>
              <a:t> </a:t>
            </a:r>
            <a:r>
              <a:rPr lang="en-US" altLang="zh-TW" dirty="0"/>
              <a:t>ANN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4BCFA7-3C61-6941-8D0C-26B5E2AAD5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3D629-55B8-9143-B72E-C894E932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39</a:t>
            </a:fld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5DB2CE6-7C98-F344-B07E-3E6F3A7994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81" y="2573438"/>
            <a:ext cx="5728196" cy="2434819"/>
          </a:xfr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0CB496-37CD-044E-82EF-4FE0FCB7479A}"/>
              </a:ext>
            </a:extLst>
          </p:cNvPr>
          <p:cNvSpPr txBox="1">
            <a:spLocks/>
          </p:cNvSpPr>
          <p:nvPr/>
        </p:nvSpPr>
        <p:spPr>
          <a:xfrm>
            <a:off x="1062000" y="925627"/>
            <a:ext cx="7733938" cy="1911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Incorporating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432FF"/>
                </a:solidFill>
              </a:rPr>
              <a:t>data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from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the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north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>
                <a:solidFill>
                  <a:srgbClr val="0432FF"/>
                </a:solidFill>
              </a:rPr>
              <a:t>segment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into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dirty="0"/>
              <a:t>improve</a:t>
            </a:r>
            <a:r>
              <a:rPr lang="en-US" altLang="zh-TW" dirty="0"/>
              <a:t>s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overall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accuracy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L</a:t>
            </a:r>
            <a:r>
              <a:rPr lang="en-US" dirty="0"/>
              <a:t>ocation feature</a:t>
            </a:r>
            <a:r>
              <a:rPr lang="zh-TW" altLang="en-US" dirty="0"/>
              <a:t> </a:t>
            </a:r>
            <a:r>
              <a:rPr lang="en-US" altLang="zh-TW" dirty="0"/>
              <a:t>helps</a:t>
            </a:r>
            <a:r>
              <a:rPr lang="zh-TW" altLang="en-US" dirty="0"/>
              <a:t> </a:t>
            </a:r>
            <a:r>
              <a:rPr lang="en-US" altLang="zh-TW" dirty="0"/>
              <a:t>ANN</a:t>
            </a:r>
            <a:r>
              <a:rPr lang="zh-TW" altLang="en-US" dirty="0"/>
              <a:t> </a:t>
            </a:r>
            <a:r>
              <a:rPr lang="en-US" dirty="0"/>
              <a:t>learn the </a:t>
            </a:r>
            <a:r>
              <a:rPr lang="en-US" dirty="0">
                <a:solidFill>
                  <a:srgbClr val="00B050"/>
                </a:solidFill>
              </a:rPr>
              <a:t>unique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traffic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flow</a:t>
            </a:r>
            <a:r>
              <a:rPr lang="en-US" dirty="0">
                <a:solidFill>
                  <a:srgbClr val="00B050"/>
                </a:solidFill>
              </a:rPr>
              <a:t> characteristic</a:t>
            </a:r>
            <a:r>
              <a:rPr lang="en-US" altLang="zh-TW" dirty="0">
                <a:solidFill>
                  <a:srgbClr val="00B050"/>
                </a:solidFill>
              </a:rPr>
              <a:t>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for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each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road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segment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en-US" altLang="zh-TW" dirty="0"/>
              <a:t>Additional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 </a:t>
            </a:r>
            <a:r>
              <a:rPr lang="en-US" altLang="zh-TW" dirty="0"/>
              <a:t>samples</a:t>
            </a:r>
            <a:r>
              <a:rPr lang="zh-TW" altLang="en-US" dirty="0"/>
              <a:t> </a:t>
            </a:r>
            <a:r>
              <a:rPr lang="en-US" altLang="zh-TW" dirty="0"/>
              <a:t>may </a:t>
            </a:r>
            <a:r>
              <a:rPr lang="en-US" dirty="0"/>
              <a:t>help ANN learn a more </a:t>
            </a:r>
            <a:r>
              <a:rPr lang="en-US" dirty="0">
                <a:solidFill>
                  <a:srgbClr val="0432FF"/>
                </a:solidFill>
              </a:rPr>
              <a:t>comprehensive flow-speed relation</a:t>
            </a:r>
            <a:r>
              <a:rPr lang="en-US" altLang="zh-TW" dirty="0">
                <a:solidFill>
                  <a:srgbClr val="0432FF"/>
                </a:solidFill>
              </a:rPr>
              <a:t>ship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altLang="zh-TW" dirty="0"/>
              <a:t>on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road.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endParaRPr lang="en-US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2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F4C6F-68FF-0C40-A20A-0D596FB7C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&amp; Problems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7ED58-2EB2-A447-B2CE-1E9F0E251D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64F7-67E1-334A-9C99-AAC5AC54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40440-071B-A14A-84C0-555134E22B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879004"/>
            <a:ext cx="7559674" cy="384539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b="1" dirty="0"/>
              <a:t>Background</a:t>
            </a:r>
            <a:r>
              <a:rPr lang="en-US" dirty="0"/>
              <a:t>: </a:t>
            </a:r>
            <a:r>
              <a:rPr lang="en-US" dirty="0">
                <a:solidFill>
                  <a:srgbClr val="0432FF"/>
                </a:solidFill>
              </a:rPr>
              <a:t>Comprehensive information on traffic flow </a:t>
            </a:r>
            <a:r>
              <a:rPr lang="en-US" dirty="0"/>
              <a:t>is essential for </a:t>
            </a:r>
            <a:r>
              <a:rPr lang="en-US" dirty="0">
                <a:solidFill>
                  <a:srgbClr val="00B050"/>
                </a:solidFill>
              </a:rPr>
              <a:t>traffic control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vehicular emission monitoring</a:t>
            </a:r>
            <a:r>
              <a:rPr lang="en-US" dirty="0"/>
              <a:t>.</a:t>
            </a:r>
          </a:p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b="1" dirty="0"/>
              <a:t>Problem: </a:t>
            </a:r>
            <a:r>
              <a:rPr lang="en-US" dirty="0"/>
              <a:t>Traffic flow information is not observable </a:t>
            </a:r>
            <a:r>
              <a:rPr lang="en-US" dirty="0">
                <a:solidFill>
                  <a:srgbClr val="0432FF"/>
                </a:solidFill>
              </a:rPr>
              <a:t>everywhere</a:t>
            </a:r>
            <a:r>
              <a:rPr lang="en-US" dirty="0"/>
              <a:t> and </a:t>
            </a:r>
            <a:r>
              <a:rPr lang="en-US" dirty="0">
                <a:solidFill>
                  <a:srgbClr val="0432FF"/>
                </a:solidFill>
              </a:rPr>
              <a:t>anytime</a:t>
            </a:r>
            <a:r>
              <a:rPr lang="en-US" dirty="0"/>
              <a:t> on the road because of </a:t>
            </a:r>
            <a:r>
              <a:rPr lang="en-US" dirty="0">
                <a:solidFill>
                  <a:srgbClr val="FF0000"/>
                </a:solidFill>
              </a:rPr>
              <a:t>high installation costs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malfunctions</a:t>
            </a:r>
            <a:r>
              <a:rPr lang="en-US" dirty="0"/>
              <a:t> of </a:t>
            </a:r>
            <a:r>
              <a:rPr lang="en-US" dirty="0">
                <a:solidFill>
                  <a:srgbClr val="00B050"/>
                </a:solidFill>
              </a:rPr>
              <a:t>stationary sensors</a:t>
            </a:r>
            <a:r>
              <a:rPr lang="en-US" dirty="0"/>
              <a:t>, e.g., radar detector.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0A47C-3966-C34F-9820-AA4CB7EA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601" y="2494955"/>
            <a:ext cx="3438812" cy="2342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48038-7C32-3547-BF65-257926A08288}"/>
              </a:ext>
            </a:extLst>
          </p:cNvPr>
          <p:cNvSpPr txBox="1"/>
          <p:nvPr/>
        </p:nvSpPr>
        <p:spPr>
          <a:xfrm>
            <a:off x="6022413" y="3772275"/>
            <a:ext cx="287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Traffic flow data from stationary detectors. </a:t>
            </a:r>
          </a:p>
          <a:p>
            <a:r>
              <a:rPr lang="en-US" sz="800" dirty="0"/>
              <a:t>Reprinted from </a:t>
            </a:r>
            <a:r>
              <a:rPr lang="en-US" sz="800" i="1" dirty="0"/>
              <a:t>N. </a:t>
            </a:r>
            <a:r>
              <a:rPr lang="en-US" sz="800" i="1" dirty="0" err="1"/>
              <a:t>Tsanakas</a:t>
            </a:r>
            <a:r>
              <a:rPr lang="en-US" sz="800" i="1" dirty="0"/>
              <a:t>, Emission estimation based on traffic models and measurements. Linköping University Electronic Press, 2019, vol. 1835. ISBN 9176850927 [2]</a:t>
            </a:r>
          </a:p>
        </p:txBody>
      </p:sp>
    </p:spTree>
    <p:extLst>
      <p:ext uri="{BB962C8B-B14F-4D97-AF65-F5344CB8AC3E}">
        <p14:creationId xmlns:p14="http://schemas.microsoft.com/office/powerpoint/2010/main" val="234484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dirty="0"/>
              <a:t>Conclusion and Future work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52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94D0-86FE-A94A-BF11-2ED47DE8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1630F3-E9FB-9945-A041-E989A7AAC6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6056D-68C9-FF48-A217-EC761A5EE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871D8-EDAE-754C-A57D-2ABBA50DF0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884331"/>
            <a:ext cx="7559674" cy="3656617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We proposed </a:t>
            </a:r>
            <a:r>
              <a:rPr lang="en-US" altLang="zh-TW" b="1" dirty="0"/>
              <a:t>an approach </a:t>
            </a:r>
            <a:r>
              <a:rPr lang="en-US" altLang="zh-TW" dirty="0"/>
              <a:t>to </a:t>
            </a:r>
            <a:r>
              <a:rPr lang="en-US" altLang="zh-TW" dirty="0">
                <a:solidFill>
                  <a:srgbClr val="0432FF"/>
                </a:solidFill>
              </a:rPr>
              <a:t>estimate the traffic flow </a:t>
            </a:r>
            <a:r>
              <a:rPr lang="en-US" altLang="zh-TW" dirty="0"/>
              <a:t>on highways based on </a:t>
            </a:r>
            <a:r>
              <a:rPr lang="en-US" altLang="zh-TW" dirty="0">
                <a:solidFill>
                  <a:srgbClr val="00B050"/>
                </a:solidFill>
              </a:rPr>
              <a:t>artificial neural networks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0B050"/>
                </a:solidFill>
              </a:rPr>
              <a:t>mobile data</a:t>
            </a:r>
            <a:r>
              <a:rPr lang="en-US" altLang="zh-TW" dirty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/>
              <a:t>It greatly improves the estimation accuracy by incorporating </a:t>
            </a:r>
            <a:r>
              <a:rPr lang="en-US" altLang="zh-TW" dirty="0">
                <a:solidFill>
                  <a:srgbClr val="0432FF"/>
                </a:solidFill>
              </a:rPr>
              <a:t>temporal factors </a:t>
            </a:r>
            <a:r>
              <a:rPr lang="en-US" altLang="zh-TW" dirty="0"/>
              <a:t>into the estimation models.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Travel time </a:t>
            </a:r>
            <a:r>
              <a:rPr lang="en-US" altLang="zh-TW" dirty="0"/>
              <a:t>as an additional input feature contributed tiny improvements and might slightly worsen the accuracy on the adjacent road segment.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zh-TW" dirty="0"/>
              <a:t>Incorporating </a:t>
            </a:r>
            <a:r>
              <a:rPr lang="en-US" altLang="zh-TW" dirty="0">
                <a:solidFill>
                  <a:srgbClr val="0432FF"/>
                </a:solidFill>
              </a:rPr>
              <a:t>spatial factor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0432FF"/>
                </a:solidFill>
              </a:rPr>
              <a:t>training data from adjacent road segments </a:t>
            </a:r>
            <a:r>
              <a:rPr lang="en-US" altLang="zh-TW" dirty="0"/>
              <a:t>achieved a consistent and improved performance on both segments.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TW" dirty="0"/>
              <a:t>The approach provides a highly </a:t>
            </a:r>
            <a:r>
              <a:rPr lang="en-US" altLang="zh-TW" dirty="0">
                <a:solidFill>
                  <a:srgbClr val="FF0000"/>
                </a:solidFill>
              </a:rPr>
              <a:t>automated means </a:t>
            </a:r>
            <a:r>
              <a:rPr lang="en-US" altLang="zh-TW" dirty="0"/>
              <a:t>to easily integrate </a:t>
            </a:r>
            <a:r>
              <a:rPr lang="en-US" altLang="zh-TW" dirty="0">
                <a:solidFill>
                  <a:srgbClr val="0432FF"/>
                </a:solidFill>
              </a:rPr>
              <a:t>new data sources</a:t>
            </a:r>
            <a:r>
              <a:rPr lang="en-US" altLang="zh-TW" dirty="0"/>
              <a:t> and build </a:t>
            </a:r>
            <a:r>
              <a:rPr lang="en-US" altLang="zh-TW" dirty="0">
                <a:solidFill>
                  <a:srgbClr val="0432FF"/>
                </a:solidFill>
              </a:rPr>
              <a:t>estimation models </a:t>
            </a:r>
            <a:r>
              <a:rPr lang="en-US" altLang="zh-TW" dirty="0"/>
              <a:t>effortlessly for a road network with </a:t>
            </a:r>
            <a:r>
              <a:rPr lang="en-US" altLang="zh-TW" dirty="0">
                <a:solidFill>
                  <a:srgbClr val="00B050"/>
                </a:solidFill>
              </a:rPr>
              <a:t>heterogeneous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00B050"/>
                </a:solidFill>
              </a:rPr>
              <a:t>large-scale sensor data</a:t>
            </a:r>
            <a:r>
              <a:rPr lang="en-US" altLang="zh-TW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31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A5E5-8C80-604D-9A07-71DF499FF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Future</a:t>
            </a:r>
            <a:r>
              <a:rPr lang="zh-TW" altLang="en-US" dirty="0"/>
              <a:t> </a:t>
            </a:r>
            <a:r>
              <a:rPr lang="en-US" altLang="zh-TW" dirty="0"/>
              <a:t>Work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B6D1F-4638-8C48-8D9D-3EF802263F6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16241-7E29-5644-8B98-66C05FE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227E59-0341-EA4A-A69E-06C059F650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925626"/>
            <a:ext cx="7559674" cy="3709711"/>
          </a:xfrm>
        </p:spPr>
        <p:txBody>
          <a:bodyPr/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dirty="0"/>
              <a:t>Spatial-Temporal Correlations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Mining and utilize </a:t>
            </a:r>
            <a:r>
              <a:rPr lang="en-US" dirty="0">
                <a:solidFill>
                  <a:srgbClr val="0432FF"/>
                </a:solidFill>
              </a:rPr>
              <a:t>temporal and spatial correlations </a:t>
            </a:r>
            <a:r>
              <a:rPr lang="en-US" dirty="0"/>
              <a:t>between neighboring data points in the time-space domain for traffic flow estimation or imputation.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Possible methods: Recurrent Neural Network (RNN), Convolution Neural Network (CNN), Graph Convolutional Network (GCN)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dirty="0"/>
              <a:t>Traffic Prediction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</a:t>
            </a:r>
            <a:r>
              <a:rPr lang="en-US" dirty="0">
                <a:solidFill>
                  <a:srgbClr val="0432FF"/>
                </a:solidFill>
              </a:rPr>
              <a:t>mobile data </a:t>
            </a:r>
            <a:r>
              <a:rPr lang="en-US" dirty="0"/>
              <a:t>as additional or standalone information for </a:t>
            </a:r>
            <a:r>
              <a:rPr lang="en-US" dirty="0">
                <a:solidFill>
                  <a:srgbClr val="0432FF"/>
                </a:solidFill>
              </a:rPr>
              <a:t>short-term traffic data prediction</a:t>
            </a:r>
            <a:r>
              <a:rPr lang="en-US" dirty="0"/>
              <a:t>, e.g., traffic flow or speed prediction.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Possible methods: Long Short-Term Memory (LSTM), GCN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AutoNum type="arabicPeriod"/>
            </a:pPr>
            <a:r>
              <a:rPr lang="en-US" dirty="0"/>
              <a:t>More Influencing Factors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Incorporating </a:t>
            </a:r>
            <a:r>
              <a:rPr lang="en-US" dirty="0">
                <a:solidFill>
                  <a:srgbClr val="0432FF"/>
                </a:solidFill>
              </a:rPr>
              <a:t>more influencing factors</a:t>
            </a:r>
            <a:r>
              <a:rPr lang="en-US" dirty="0"/>
              <a:t>, e.g., number of lanes, weather, season, special event, as input features to improve the model’s </a:t>
            </a:r>
            <a:r>
              <a:rPr lang="en-US" dirty="0">
                <a:solidFill>
                  <a:srgbClr val="FF0000"/>
                </a:solidFill>
              </a:rPr>
              <a:t>accuracy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generality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78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0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B75D-A401-F74D-9DFA-184AF7E02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r>
              <a:rPr lang="zh-TW" altLang="en-US" dirty="0"/>
              <a:t> </a:t>
            </a:r>
            <a:r>
              <a:rPr lang="en-US" altLang="zh-TW" dirty="0"/>
              <a:t>and</a:t>
            </a:r>
            <a:r>
              <a:rPr lang="zh-TW" altLang="en-US" dirty="0"/>
              <a:t> </a:t>
            </a:r>
            <a:r>
              <a:rPr lang="en-US" altLang="zh-TW" dirty="0"/>
              <a:t>Purpose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C5A02-27DA-6E46-A741-F6534C11EE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EAA9-6ED3-4D40-9180-EA8A3418B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673328-7709-F343-BB11-EDE62BF3CB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32387"/>
            <a:ext cx="7559674" cy="3692013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altLang="zh-TW" b="1" dirty="0"/>
              <a:t>Goal:</a:t>
            </a:r>
            <a:r>
              <a:rPr lang="en-US" altLang="zh-TW" dirty="0"/>
              <a:t> Propose and analyze </a:t>
            </a:r>
            <a:r>
              <a:rPr lang="en-US" altLang="zh-TW" dirty="0">
                <a:solidFill>
                  <a:srgbClr val="0432FF"/>
                </a:solidFill>
              </a:rPr>
              <a:t>an approach for inferring traffic flows</a:t>
            </a:r>
            <a:r>
              <a:rPr lang="en-US" altLang="zh-TW" dirty="0"/>
              <a:t> from </a:t>
            </a:r>
            <a:r>
              <a:rPr lang="en-US" altLang="zh-TW" dirty="0">
                <a:solidFill>
                  <a:srgbClr val="00B050"/>
                </a:solidFill>
              </a:rPr>
              <a:t>mobile data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(INRIX)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/>
              <a:t>with</a:t>
            </a:r>
            <a:r>
              <a:rPr lang="zh-TW" altLang="en-US" dirty="0"/>
              <a:t> </a:t>
            </a:r>
            <a:r>
              <a:rPr lang="en-US" altLang="zh-TW" dirty="0"/>
              <a:t>wide spatial coverage</a:t>
            </a:r>
            <a:r>
              <a:rPr lang="zh-TW" altLang="en-US" dirty="0"/>
              <a:t> </a:t>
            </a:r>
            <a:r>
              <a:rPr lang="en-US" altLang="zh-TW" dirty="0"/>
              <a:t>to compensate for stationary sensors' weakness.</a:t>
            </a:r>
          </a:p>
          <a:p>
            <a:pPr>
              <a:lnSpc>
                <a:spcPct val="110000"/>
              </a:lnSpc>
            </a:pPr>
            <a:r>
              <a:rPr lang="en-US" dirty="0"/>
              <a:t>The idea is to develop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Artificial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Neural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Network (ANN)-</a:t>
            </a:r>
            <a:r>
              <a:rPr lang="en-US" dirty="0"/>
              <a:t>based models to automatically extract </a:t>
            </a:r>
            <a:r>
              <a:rPr lang="en-US" dirty="0">
                <a:solidFill>
                  <a:srgbClr val="00B050"/>
                </a:solidFill>
              </a:rPr>
              <a:t>relations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between traffic flow and mobile data measurements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from historical data</a:t>
            </a:r>
            <a:r>
              <a:rPr lang="en-US" altLang="zh-TW" dirty="0"/>
              <a:t>sets</a:t>
            </a:r>
            <a:r>
              <a:rPr lang="en-US" dirty="0"/>
              <a:t> considering temporal and spatial dependencies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dirty="0"/>
              <a:t>and then </a:t>
            </a:r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real-time </a:t>
            </a:r>
            <a:r>
              <a:rPr lang="en-US" altLang="zh-TW" dirty="0">
                <a:solidFill>
                  <a:srgbClr val="0432FF"/>
                </a:solidFill>
              </a:rPr>
              <a:t>mobile</a:t>
            </a:r>
            <a:r>
              <a:rPr lang="en-US" dirty="0">
                <a:solidFill>
                  <a:srgbClr val="0432FF"/>
                </a:solidFill>
              </a:rPr>
              <a:t> data </a:t>
            </a:r>
            <a:r>
              <a:rPr lang="en-US" dirty="0"/>
              <a:t>as model</a:t>
            </a:r>
            <a:r>
              <a:rPr lang="en-US" altLang="zh-TW" dirty="0"/>
              <a:t>'</a:t>
            </a:r>
            <a:r>
              <a:rPr lang="en-US" dirty="0"/>
              <a:t>s inputs</a:t>
            </a:r>
            <a:r>
              <a:rPr lang="zh-TW" altLang="en-US" dirty="0"/>
              <a:t> </a:t>
            </a:r>
            <a:r>
              <a:rPr lang="en-US" dirty="0"/>
              <a:t>to inference the traffic flow</a:t>
            </a:r>
            <a:r>
              <a:rPr lang="en-US" altLang="zh-TW" dirty="0"/>
              <a:t>.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altLang="zh-TW" dirty="0"/>
              <a:t>We aim to p</a:t>
            </a:r>
            <a:r>
              <a:rPr lang="en-US" dirty="0"/>
              <a:t>rovide a </a:t>
            </a:r>
            <a:r>
              <a:rPr lang="en-US" dirty="0">
                <a:solidFill>
                  <a:srgbClr val="0432FF"/>
                </a:solidFill>
              </a:rPr>
              <a:t>highly automated means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to process sensor data and build estimation models for </a:t>
            </a:r>
            <a:r>
              <a:rPr lang="en-US" dirty="0">
                <a:solidFill>
                  <a:srgbClr val="FF0000"/>
                </a:solidFill>
              </a:rPr>
              <a:t>Intelligent Transport Systems (ITS)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in the context of the Internet of Things (IoT) and Big Data.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0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B72B-B131-154F-877E-AEFB00F1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414" y="2164836"/>
            <a:ext cx="5966490" cy="673874"/>
          </a:xfrm>
        </p:spPr>
        <p:txBody>
          <a:bodyPr/>
          <a:lstStyle/>
          <a:p>
            <a:pPr algn="ctr"/>
            <a:r>
              <a:rPr lang="en-US" altLang="zh-TW" sz="3200" dirty="0"/>
              <a:t>Backgrounds</a:t>
            </a:r>
            <a:endParaRPr lang="en-US" sz="32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41B55A-DB9D-4443-B634-D46422DCCA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0AF96-D9AA-7345-8F7C-2E0E27AF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06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CD5F-D3EB-B141-A535-0CBEC568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State Variables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8FAD0-C31A-C345-BAEC-6A35CB767B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67C23-7EAF-CE49-A242-B3D0DE03D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EEFDB4-A43B-E54B-9B8A-85D65DC603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925626"/>
            <a:ext cx="7559674" cy="3733308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TW" dirty="0"/>
              <a:t>Three </a:t>
            </a:r>
            <a:r>
              <a:rPr lang="en-US" altLang="zh-TW" dirty="0">
                <a:solidFill>
                  <a:srgbClr val="0432FF"/>
                </a:solidFill>
              </a:rPr>
              <a:t>traffic state variables </a:t>
            </a:r>
            <a:r>
              <a:rPr lang="en-US" altLang="zh-TW" dirty="0"/>
              <a:t>are widely used to describe the traffic flow conditions on the highway.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Traffic Flow </a:t>
            </a:r>
            <a:r>
              <a:rPr lang="en-US" altLang="zh-TW" dirty="0"/>
              <a:t>(</a:t>
            </a:r>
            <a:r>
              <a:rPr lang="en-US" altLang="zh-TW" dirty="0" err="1"/>
              <a:t>veh</a:t>
            </a:r>
            <a:r>
              <a:rPr lang="en-US" altLang="zh-TW" dirty="0"/>
              <a:t>/h): The number of vehicles traveling through a particular point on the road per unit of time.</a:t>
            </a:r>
            <a:r>
              <a:rPr lang="zh-TW" altLang="en-US" dirty="0"/>
              <a:t> </a:t>
            </a:r>
            <a:endParaRPr lang="en-US" altLang="zh-TW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Speed</a:t>
            </a:r>
            <a:r>
              <a:rPr lang="en-US" altLang="zh-TW" dirty="0"/>
              <a:t> (km/h): Average speed of vehicles.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TW" b="1" dirty="0"/>
              <a:t>Density</a:t>
            </a:r>
            <a:r>
              <a:rPr lang="en-US" altLang="zh-TW" dirty="0"/>
              <a:t> (</a:t>
            </a:r>
            <a:r>
              <a:rPr lang="en-US" altLang="zh-TW" dirty="0" err="1"/>
              <a:t>veh</a:t>
            </a:r>
            <a:r>
              <a:rPr lang="en-US" altLang="zh-TW" dirty="0"/>
              <a:t>/km): The number of vehicles per unit of distance.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422B4F-E806-E247-A5DC-C6D3F4A6B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83" y="3175431"/>
            <a:ext cx="2226600" cy="18915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87BF25-FA15-2249-BE21-75E68F85C384}"/>
              </a:ext>
            </a:extLst>
          </p:cNvPr>
          <p:cNvSpPr txBox="1"/>
          <p:nvPr/>
        </p:nvSpPr>
        <p:spPr>
          <a:xfrm>
            <a:off x="5525163" y="3897316"/>
            <a:ext cx="31797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Figure: </a:t>
            </a:r>
            <a:r>
              <a:rPr lang="en-US" altLang="zh-TW" sz="1200" dirty="0"/>
              <a:t>Example</a:t>
            </a:r>
            <a:r>
              <a:rPr lang="zh-TW" altLang="en-US" sz="1200" dirty="0"/>
              <a:t> </a:t>
            </a:r>
            <a:r>
              <a:rPr lang="en-US" altLang="zh-TW" sz="1200" dirty="0"/>
              <a:t>of</a:t>
            </a:r>
            <a:r>
              <a:rPr lang="zh-TW" altLang="en-US" sz="1200" dirty="0"/>
              <a:t> </a:t>
            </a:r>
            <a:r>
              <a:rPr lang="en-US" altLang="zh-TW" sz="1200" dirty="0"/>
              <a:t>flow-speed</a:t>
            </a:r>
            <a:r>
              <a:rPr lang="zh-TW" altLang="en-US" sz="1200" dirty="0"/>
              <a:t> </a:t>
            </a:r>
            <a:r>
              <a:rPr lang="en-US" altLang="zh-TW" sz="1200" dirty="0"/>
              <a:t>relation.</a:t>
            </a:r>
            <a:endParaRPr lang="en-US" sz="1200" dirty="0"/>
          </a:p>
          <a:p>
            <a:r>
              <a:rPr lang="en-US" sz="800" dirty="0"/>
              <a:t>Reprinted from </a:t>
            </a:r>
            <a:r>
              <a:rPr lang="en-US" sz="800" i="1" dirty="0"/>
              <a:t>K. </a:t>
            </a:r>
            <a:r>
              <a:rPr lang="en-US" sz="800" i="1" dirty="0" err="1"/>
              <a:t>Anuar</a:t>
            </a:r>
            <a:r>
              <a:rPr lang="en-US" sz="800" i="1" dirty="0"/>
              <a:t>, F. </a:t>
            </a:r>
            <a:r>
              <a:rPr lang="en-US" sz="800" i="1" dirty="0" err="1"/>
              <a:t>Habtemichael</a:t>
            </a:r>
            <a:r>
              <a:rPr lang="en-US" sz="800" i="1" dirty="0"/>
              <a:t>, and M. Cetin, “Estimating traffic flow</a:t>
            </a:r>
            <a:r>
              <a:rPr lang="zh-TW" altLang="en-US" sz="800" i="1" dirty="0"/>
              <a:t> </a:t>
            </a:r>
            <a:r>
              <a:rPr lang="en-US" sz="800" i="1" dirty="0"/>
              <a:t>rate</a:t>
            </a:r>
            <a:r>
              <a:rPr lang="zh-TW" altLang="en-US" sz="800" i="1" dirty="0"/>
              <a:t> </a:t>
            </a:r>
            <a:r>
              <a:rPr lang="en-US" sz="800" i="1" dirty="0"/>
              <a:t>on freeways from probe vehicle data and fundamental diagram,” in</a:t>
            </a:r>
            <a:r>
              <a:rPr lang="zh-TW" altLang="en-US" sz="800" i="1" dirty="0"/>
              <a:t> </a:t>
            </a:r>
            <a:r>
              <a:rPr lang="en-US" sz="800" i="1" dirty="0"/>
              <a:t>2015 IEEE 18th International Conference on Intelligent Transportation</a:t>
            </a:r>
            <a:r>
              <a:rPr lang="zh-TW" altLang="en-US" sz="800" i="1" dirty="0"/>
              <a:t> </a:t>
            </a:r>
            <a:r>
              <a:rPr lang="en-US" sz="800" i="1" dirty="0"/>
              <a:t>Systems. IEEE, 2015, Conference Proceedings. ISBN 1467365963 pp.</a:t>
            </a:r>
            <a:r>
              <a:rPr lang="zh-TW" altLang="en-US" sz="800" i="1" dirty="0"/>
              <a:t> </a:t>
            </a:r>
            <a:r>
              <a:rPr lang="en-US" sz="800" i="1" dirty="0"/>
              <a:t>2921–2926.</a:t>
            </a:r>
          </a:p>
        </p:txBody>
      </p:sp>
    </p:spTree>
    <p:extLst>
      <p:ext uri="{BB962C8B-B14F-4D97-AF65-F5344CB8AC3E}">
        <p14:creationId xmlns:p14="http://schemas.microsoft.com/office/powerpoint/2010/main" val="22665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3851-2076-9647-94B4-9EBB0730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Sensor</a:t>
            </a:r>
            <a:r>
              <a:rPr lang="zh-TW" altLang="en-US" dirty="0"/>
              <a:t> </a:t>
            </a:r>
            <a:r>
              <a:rPr lang="en-US" altLang="zh-TW" dirty="0"/>
              <a:t>D</a:t>
            </a:r>
            <a:r>
              <a:rPr lang="en-US" dirty="0"/>
              <a:t>ata</a:t>
            </a:r>
            <a:r>
              <a:rPr lang="zh-TW" altLang="en-US" dirty="0"/>
              <a:t> </a:t>
            </a:r>
            <a:r>
              <a:rPr lang="en-US" altLang="zh-TW" dirty="0"/>
              <a:t>Types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DD449-679C-A84E-8C92-98AF9AD5FCB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81E24-BE46-A241-B336-B6FC857C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5BA72E-9A76-114D-80F1-F1F50647F1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050085"/>
            <a:ext cx="7559674" cy="3674315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0432FF"/>
                </a:solidFill>
              </a:rPr>
              <a:t>traffic measurement data </a:t>
            </a:r>
            <a:r>
              <a:rPr lang="en-US" dirty="0"/>
              <a:t>can be grouped into </a:t>
            </a:r>
            <a:r>
              <a:rPr lang="en-US" dirty="0">
                <a:solidFill>
                  <a:srgbClr val="FF0000"/>
                </a:solidFill>
              </a:rPr>
              <a:t>two categories </a:t>
            </a:r>
            <a:r>
              <a:rPr lang="en-US" dirty="0"/>
              <a:t>based on the ways they are collected.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Stationary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432FF"/>
                </a:solidFill>
              </a:rPr>
              <a:t>fixed-location sensors </a:t>
            </a:r>
            <a:r>
              <a:rPr lang="en-US" dirty="0"/>
              <a:t>installed on highways, e.g., inductive loop and radar detector.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Can provide </a:t>
            </a:r>
            <a:r>
              <a:rPr lang="en-US" altLang="zh-TW" dirty="0"/>
              <a:t>measures</a:t>
            </a:r>
            <a:r>
              <a:rPr lang="zh-TW" altLang="en-US" dirty="0"/>
              <a:t> </a:t>
            </a:r>
            <a:r>
              <a:rPr lang="en-US" altLang="zh-TW" dirty="0"/>
              <a:t>of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traffic flow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speed</a:t>
            </a:r>
            <a:r>
              <a:rPr lang="en-US" dirty="0"/>
              <a:t> at the same time.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Mobile Data</a:t>
            </a:r>
            <a:r>
              <a:rPr lang="en-US" dirty="0"/>
              <a:t>: 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Collected by </a:t>
            </a:r>
            <a:r>
              <a:rPr lang="en-US" dirty="0">
                <a:solidFill>
                  <a:srgbClr val="0432FF"/>
                </a:solidFill>
              </a:rPr>
              <a:t>on-vehicle sensors</a:t>
            </a:r>
            <a:r>
              <a:rPr lang="en-US" dirty="0"/>
              <a:t>, e.g., GPS-enabled smartphones and navigation systems.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Has </a:t>
            </a:r>
            <a:r>
              <a:rPr lang="en-US" dirty="0">
                <a:solidFill>
                  <a:srgbClr val="00B050"/>
                </a:solidFill>
              </a:rPr>
              <a:t>broader spatial coverage </a:t>
            </a:r>
            <a:r>
              <a:rPr lang="en-US" dirty="0"/>
              <a:t>but cannot provide direct measures of </a:t>
            </a:r>
            <a:r>
              <a:rPr lang="en-US" dirty="0">
                <a:solidFill>
                  <a:srgbClr val="FF0000"/>
                </a:solidFill>
              </a:rPr>
              <a:t>traffic flow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43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DB3F-15DE-1D4F-9BB7-09221AAAC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State Estimation</a:t>
            </a:r>
            <a:r>
              <a:rPr lang="zh-TW" altLang="en-US" dirty="0"/>
              <a:t> </a:t>
            </a:r>
            <a:r>
              <a:rPr lang="en-US" altLang="zh-TW" dirty="0"/>
              <a:t>(TSE) and Imputation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2FFBD5-4DF8-FB40-82E3-A03F6ED155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2021-05-09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6B186-3CEC-204B-9FCC-3491D9592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CD9F7-0A8F-0547-8476-B922257252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3646" y="1038186"/>
            <a:ext cx="7559674" cy="36120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b="1" dirty="0"/>
              <a:t>TSE</a:t>
            </a:r>
            <a:r>
              <a:rPr lang="en-US" dirty="0"/>
              <a:t> aims to estimate the </a:t>
            </a:r>
            <a:r>
              <a:rPr lang="en-US" dirty="0">
                <a:solidFill>
                  <a:srgbClr val="0432FF"/>
                </a:solidFill>
              </a:rPr>
              <a:t>unobserved traffic state variables </a:t>
            </a:r>
            <a:r>
              <a:rPr lang="en-US" dirty="0"/>
              <a:t>using</a:t>
            </a:r>
            <a:r>
              <a:rPr lang="zh-TW" alt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partially observed </a:t>
            </a:r>
            <a:r>
              <a:rPr lang="en-US" altLang="zh-TW" dirty="0">
                <a:solidFill>
                  <a:srgbClr val="00B050"/>
                </a:solidFill>
              </a:rPr>
              <a:t>and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noisy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traffic data </a:t>
            </a:r>
            <a:r>
              <a:rPr lang="en-US" dirty="0"/>
              <a:t>in regions where stationary sensors are absent</a:t>
            </a:r>
            <a:r>
              <a:rPr lang="en-US" altLang="zh-TW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zh-TW" b="1" dirty="0"/>
              <a:t>I</a:t>
            </a:r>
            <a:r>
              <a:rPr lang="en-US" b="1" dirty="0"/>
              <a:t>mputation</a:t>
            </a:r>
            <a:r>
              <a:rPr lang="zh-TW" altLang="en-US" dirty="0"/>
              <a:t> </a:t>
            </a:r>
            <a:r>
              <a:rPr lang="en-US" altLang="zh-TW" dirty="0"/>
              <a:t>aims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dirty="0"/>
              <a:t>imput</a:t>
            </a:r>
            <a:r>
              <a:rPr lang="en-US" altLang="zh-TW" dirty="0"/>
              <a:t>e</a:t>
            </a:r>
            <a:r>
              <a:rPr lang="en-US" dirty="0"/>
              <a:t> </a:t>
            </a:r>
            <a:r>
              <a:rPr lang="en-US" dirty="0">
                <a:solidFill>
                  <a:srgbClr val="0432FF"/>
                </a:solidFill>
              </a:rPr>
              <a:t>traffic</a:t>
            </a:r>
            <a:r>
              <a:rPr lang="zh-TW" altLang="en-US" dirty="0">
                <a:solidFill>
                  <a:srgbClr val="0432FF"/>
                </a:solidFill>
              </a:rPr>
              <a:t> </a:t>
            </a:r>
            <a:r>
              <a:rPr lang="en-US" dirty="0">
                <a:solidFill>
                  <a:srgbClr val="0432FF"/>
                </a:solidFill>
              </a:rPr>
              <a:t>data</a:t>
            </a:r>
            <a:r>
              <a:rPr lang="en-US" altLang="zh-TW" dirty="0">
                <a:solidFill>
                  <a:srgbClr val="0432FF"/>
                </a:solidFill>
              </a:rPr>
              <a:t>sets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collected from locations where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traffic</a:t>
            </a:r>
            <a:r>
              <a:rPr lang="zh-TW" altLang="en-US" dirty="0"/>
              <a:t> </a:t>
            </a:r>
            <a:r>
              <a:rPr lang="en-US" altLang="zh-TW" dirty="0"/>
              <a:t>state</a:t>
            </a:r>
            <a:r>
              <a:rPr lang="zh-TW" altLang="en-US" dirty="0"/>
              <a:t> </a:t>
            </a:r>
            <a:r>
              <a:rPr lang="en-US" altLang="zh-TW" dirty="0"/>
              <a:t>variables</a:t>
            </a:r>
            <a:r>
              <a:rPr lang="zh-TW" altLang="en-US" dirty="0"/>
              <a:t> </a:t>
            </a:r>
            <a:r>
              <a:rPr lang="en-US" altLang="zh-TW" dirty="0"/>
              <a:t>are</a:t>
            </a:r>
            <a:r>
              <a:rPr lang="zh-TW" altLang="en-US" dirty="0"/>
              <a:t> </a:t>
            </a:r>
            <a:r>
              <a:rPr lang="en-US" altLang="zh-TW" dirty="0"/>
              <a:t>observed</a:t>
            </a:r>
            <a:r>
              <a:rPr lang="zh-TW" altLang="en-US" dirty="0"/>
              <a:t> </a:t>
            </a:r>
            <a:r>
              <a:rPr lang="en-US" dirty="0"/>
              <a:t>but suffer</a:t>
            </a:r>
            <a:r>
              <a:rPr lang="zh-TW" altLang="en-US" dirty="0"/>
              <a:t> </a:t>
            </a:r>
            <a:r>
              <a:rPr lang="en-US" dirty="0"/>
              <a:t>from </a:t>
            </a:r>
            <a:r>
              <a:rPr lang="en-US" dirty="0">
                <a:solidFill>
                  <a:srgbClr val="FF0000"/>
                </a:solidFill>
              </a:rPr>
              <a:t>missing or corrupted data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B1B5D2-E448-354E-91A2-4B5ECA12E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041" y="2436876"/>
            <a:ext cx="4273917" cy="25713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5F4259-F86B-884A-A50E-869103CEC85A}"/>
              </a:ext>
            </a:extLst>
          </p:cNvPr>
          <p:cNvSpPr txBox="1"/>
          <p:nvPr/>
        </p:nvSpPr>
        <p:spPr>
          <a:xfrm>
            <a:off x="6222528" y="4421462"/>
            <a:ext cx="26061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</a:t>
            </a:r>
            <a:r>
              <a:rPr lang="en-US" altLang="zh-TW" sz="1050" dirty="0"/>
              <a:t>:</a:t>
            </a:r>
            <a:r>
              <a:rPr lang="en-US" sz="1050" dirty="0"/>
              <a:t> Relation </a:t>
            </a:r>
            <a:r>
              <a:rPr lang="en-US" altLang="zh-TW" sz="1050" dirty="0"/>
              <a:t>between</a:t>
            </a:r>
            <a:r>
              <a:rPr lang="en-US" sz="1050" dirty="0"/>
              <a:t> traffic data and traffic state</a:t>
            </a:r>
            <a:r>
              <a:rPr lang="en-US" altLang="zh-TW" sz="1050" dirty="0"/>
              <a:t>s</a:t>
            </a:r>
            <a:r>
              <a:rPr lang="en-US" sz="1050" dirty="0"/>
              <a:t> in the space-time domain.</a:t>
            </a:r>
          </a:p>
        </p:txBody>
      </p:sp>
    </p:spTree>
    <p:extLst>
      <p:ext uri="{BB962C8B-B14F-4D97-AF65-F5344CB8AC3E}">
        <p14:creationId xmlns:p14="http://schemas.microsoft.com/office/powerpoint/2010/main" val="46776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cb025ba9a6ccf8fed139b5222f2a63b17a4791"/>
</p:tagLst>
</file>

<file path=ppt/theme/theme1.xml><?xml version="1.0" encoding="utf-8"?>
<a:theme xmlns:a="http://schemas.openxmlformats.org/drawingml/2006/main" name="KTH_PPT-mall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npassat 25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TH_PPT template 2014 flerfärgade_16_9_181002" id="{C2C482A2-B64F-1641-B856-45C1E0D0B04B}" vid="{B7923EE1-B23C-9F4E-BE98-4BD0CF59DB9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blue_16_9_181002 (002)</Template>
  <TotalTime>65192</TotalTime>
  <Words>2396</Words>
  <Application>Microsoft Macintosh PowerPoint</Application>
  <PresentationFormat>On-screen Show (16:9)</PresentationFormat>
  <Paragraphs>293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PMingLiU</vt:lpstr>
      <vt:lpstr>Systemtypsnitt</vt:lpstr>
      <vt:lpstr>Arial</vt:lpstr>
      <vt:lpstr>Calibri</vt:lpstr>
      <vt:lpstr>Cambria Math</vt:lpstr>
      <vt:lpstr>Times New Roman</vt:lpstr>
      <vt:lpstr>Wingdings</vt:lpstr>
      <vt:lpstr>KTH_PPT-mall</vt:lpstr>
      <vt:lpstr>Machine Learning-Based Data-Driven Traffic Flow Estimation from Mobile Data </vt:lpstr>
      <vt:lpstr>Contents</vt:lpstr>
      <vt:lpstr>Introduction</vt:lpstr>
      <vt:lpstr>Background &amp; Problems</vt:lpstr>
      <vt:lpstr>Goal and Purpose</vt:lpstr>
      <vt:lpstr>Backgrounds</vt:lpstr>
      <vt:lpstr>Traffic State Variables</vt:lpstr>
      <vt:lpstr>Sensor Data Types</vt:lpstr>
      <vt:lpstr>Traffic State Estimation (TSE) and Imputation</vt:lpstr>
      <vt:lpstr>Related Works</vt:lpstr>
      <vt:lpstr>Datasets and Methodology</vt:lpstr>
      <vt:lpstr>Datasets</vt:lpstr>
      <vt:lpstr>Mobile Data: INRIX</vt:lpstr>
      <vt:lpstr>Stationary Data: Motorway Control System (MCS)</vt:lpstr>
      <vt:lpstr>Training &amp; Test Datasets</vt:lpstr>
      <vt:lpstr>Data Preparation</vt:lpstr>
      <vt:lpstr>Feature Engineering: One-Hot Encoding</vt:lpstr>
      <vt:lpstr>Feature Scaling: Standardization</vt:lpstr>
      <vt:lpstr>Baseline Model</vt:lpstr>
      <vt:lpstr>ANN Model Structure</vt:lpstr>
      <vt:lpstr>ANN Models</vt:lpstr>
      <vt:lpstr>Performance Evaluation</vt:lpstr>
      <vt:lpstr>Results</vt:lpstr>
      <vt:lpstr>Data Preparation: Smoothing</vt:lpstr>
      <vt:lpstr>Data Preparation: Shifting</vt:lpstr>
      <vt:lpstr>Data Preparation: Feature Standardization</vt:lpstr>
      <vt:lpstr>Model Training: Baseline Model vs. ANN Model</vt:lpstr>
      <vt:lpstr>Model Training: ANN with Temporal Dependency</vt:lpstr>
      <vt:lpstr>Traffic Flow Estimations</vt:lpstr>
      <vt:lpstr>Traffic Flow Estimations: Comparison</vt:lpstr>
      <vt:lpstr>Traffic Flow Estimations: RMSE</vt:lpstr>
      <vt:lpstr>Estimated Flows on South Segment in a Day</vt:lpstr>
      <vt:lpstr>Estimated Flow on North Segment in a Day</vt:lpstr>
      <vt:lpstr>Discussion</vt:lpstr>
      <vt:lpstr>Input Speed Drift: Baseline Model</vt:lpstr>
      <vt:lpstr>Input Speed Drift: ANN Models</vt:lpstr>
      <vt:lpstr>Travel Time</vt:lpstr>
      <vt:lpstr>Travel Time Drift</vt:lpstr>
      <vt:lpstr>Spatial-Temporal ANN</vt:lpstr>
      <vt:lpstr>Conclusion and Future work</vt:lpstr>
      <vt:lpstr>Conclusion</vt:lpstr>
      <vt:lpstr>Future Work</vt:lpstr>
      <vt:lpstr>Thank You!</vt:lpstr>
    </vt:vector>
  </TitlesOfParts>
  <Company>KTH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Microsoft Office User</cp:lastModifiedBy>
  <cp:revision>1868</cp:revision>
  <cp:lastPrinted>2013-05-27T09:10:21Z</cp:lastPrinted>
  <dcterms:created xsi:type="dcterms:W3CDTF">2019-02-11T09:39:15Z</dcterms:created>
  <dcterms:modified xsi:type="dcterms:W3CDTF">2021-05-09T11:34:01Z</dcterms:modified>
</cp:coreProperties>
</file>